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xls" ContentType="application/vnd.ms-exce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08" r:id="rId1"/>
  </p:sldMasterIdLst>
  <p:notesMasterIdLst>
    <p:notesMasterId r:id="rId19"/>
  </p:notesMasterIdLst>
  <p:sldIdLst>
    <p:sldId id="256" r:id="rId2"/>
    <p:sldId id="258" r:id="rId3"/>
    <p:sldId id="259" r:id="rId4"/>
    <p:sldId id="260" r:id="rId5"/>
    <p:sldId id="264" r:id="rId6"/>
    <p:sldId id="265" r:id="rId7"/>
    <p:sldId id="261" r:id="rId8"/>
    <p:sldId id="266" r:id="rId9"/>
    <p:sldId id="267" r:id="rId10"/>
    <p:sldId id="276" r:id="rId11"/>
    <p:sldId id="268" r:id="rId12"/>
    <p:sldId id="269" r:id="rId13"/>
    <p:sldId id="275" r:id="rId14"/>
    <p:sldId id="271" r:id="rId15"/>
    <p:sldId id="272" r:id="rId16"/>
    <p:sldId id="277" r:id="rId17"/>
    <p:sldId id="274" r:id="rId1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462" y="-102"/>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pn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png"/></Relationships>
</file>

<file path=ppt/drawings/_rels/vmlDrawing4.vml.rels><?xml version="1.0" encoding="UTF-8" standalone="yes"?>
<Relationships xmlns="http://schemas.openxmlformats.org/package/2006/relationships"><Relationship Id="rId1" Type="http://schemas.openxmlformats.org/officeDocument/2006/relationships/image" Target="../media/image7.png"/></Relationships>
</file>

<file path=ppt/drawings/_rels/vmlDrawing5.vml.rels><?xml version="1.0" encoding="UTF-8" standalone="yes"?>
<Relationships xmlns="http://schemas.openxmlformats.org/package/2006/relationships"><Relationship Id="rId1" Type="http://schemas.openxmlformats.org/officeDocument/2006/relationships/image" Target="../media/image8.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40A885C2-D94E-4524-95BC-13A7344FF7D8}" type="datetimeFigureOut">
              <a:rPr lang="en-GB"/>
              <a:pPr>
                <a:defRPr/>
              </a:pPr>
              <a:t>07/11/2013</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A7AEFC88-E375-4FA9-8ABA-889E46B5EE3F}" type="slidenum">
              <a:rPr lang="en-GB"/>
              <a:pPr>
                <a:defRPr/>
              </a:pPr>
              <a:t>‹#›</a:t>
            </a:fld>
            <a:endParaRPr lang="en-GB"/>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Image Placeholder 1"/>
          <p:cNvSpPr>
            <a:spLocks noGrp="1" noRot="1" noChangeAspect="1"/>
          </p:cNvSpPr>
          <p:nvPr>
            <p:ph type="sldImg"/>
          </p:nvPr>
        </p:nvSpPr>
        <p:spPr bwMode="auto">
          <a:noFill/>
          <a:ln>
            <a:solidFill>
              <a:srgbClr val="000000"/>
            </a:solidFill>
            <a:miter lim="800000"/>
            <a:headEnd/>
            <a:tailEnd/>
          </a:ln>
        </p:spPr>
      </p:sp>
      <p:sp>
        <p:nvSpPr>
          <p:cNvPr id="28674"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smtClean="0"/>
          </a:p>
        </p:txBody>
      </p:sp>
      <p:sp>
        <p:nvSpPr>
          <p:cNvPr id="28675"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5DEA6F47-45FD-495C-8A73-6A18545A29BE}" type="slidenum">
              <a:rPr lang="en-GB"/>
              <a:pPr fontAlgn="base">
                <a:spcBef>
                  <a:spcPct val="0"/>
                </a:spcBef>
                <a:spcAft>
                  <a:spcPct val="0"/>
                </a:spcAft>
              </a:pPr>
              <a:t>14</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4"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5" name="Rectangle 18"/>
          <p:cNvSpPr>
            <a:spLocks noChangeArrowheads="1"/>
          </p:cNvSpPr>
          <p:nvPr/>
        </p:nvSpPr>
        <p:spPr bwMode="white">
          <a:xfrm>
            <a:off x="8991600" y="3175"/>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6"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7"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0" name="Rectangle 11"/>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1" name="Straight Connector 6"/>
          <p:cNvSpPr>
            <a:spLocks noChangeShapeType="1"/>
          </p:cNvSpPr>
          <p:nvPr/>
        </p:nvSpPr>
        <p:spPr bwMode="auto">
          <a:xfrm>
            <a:off x="155575" y="241935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2" name="Rectangle 9"/>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13" name="Oval 12"/>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Oval 13"/>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8" name="Title 7"/>
          <p:cNvSpPr>
            <a:spLocks noGrp="1"/>
          </p:cNvSpPr>
          <p:nvPr>
            <p:ph type="ctrTitle"/>
          </p:nvPr>
        </p:nvSpPr>
        <p:spPr>
          <a:xfrm>
            <a:off x="685800" y="381000"/>
            <a:ext cx="7772400" cy="1752600"/>
          </a:xfrm>
        </p:spPr>
        <p:txBody>
          <a:bodyPr/>
          <a:lstStyle>
            <a:lvl1pPr>
              <a:defRPr sz="4200">
                <a:solidFill>
                  <a:schemeClr val="accent1"/>
                </a:solidFill>
              </a:defRPr>
            </a:lvl1pPr>
          </a:lstStyle>
          <a:p>
            <a:r>
              <a:rPr lang="en-US" smtClean="0"/>
              <a:t>Click to edit Master title style</a:t>
            </a:r>
            <a:endParaRPr lang="en-US"/>
          </a:p>
        </p:txBody>
      </p:sp>
      <p:sp>
        <p:nvSpPr>
          <p:cNvPr id="15" name="Date Placeholder 27"/>
          <p:cNvSpPr>
            <a:spLocks noGrp="1"/>
          </p:cNvSpPr>
          <p:nvPr>
            <p:ph type="dt" sz="half" idx="10"/>
          </p:nvPr>
        </p:nvSpPr>
        <p:spPr/>
        <p:txBody>
          <a:bodyPr/>
          <a:lstStyle>
            <a:lvl1pPr>
              <a:defRPr/>
            </a:lvl1pPr>
          </a:lstStyle>
          <a:p>
            <a:pPr>
              <a:defRPr/>
            </a:pPr>
            <a:fld id="{B4FDC7FB-7CA7-473F-B8A9-911DB5D258FB}" type="datetimeFigureOut">
              <a:rPr lang="en-GB"/>
              <a:pPr>
                <a:defRPr/>
              </a:pPr>
              <a:t>07/11/2013</a:t>
            </a:fld>
            <a:endParaRPr lang="en-GB"/>
          </a:p>
        </p:txBody>
      </p:sp>
      <p:sp>
        <p:nvSpPr>
          <p:cNvPr id="16" name="Footer Placeholder 16"/>
          <p:cNvSpPr>
            <a:spLocks noGrp="1"/>
          </p:cNvSpPr>
          <p:nvPr>
            <p:ph type="ftr" sz="quarter" idx="11"/>
          </p:nvPr>
        </p:nvSpPr>
        <p:spPr/>
        <p:txBody>
          <a:bodyPr/>
          <a:lstStyle>
            <a:lvl1pPr>
              <a:defRPr/>
            </a:lvl1pPr>
          </a:lstStyle>
          <a:p>
            <a:pPr>
              <a:defRPr/>
            </a:pPr>
            <a:endParaRPr lang="en-GB"/>
          </a:p>
        </p:txBody>
      </p:sp>
      <p:sp>
        <p:nvSpPr>
          <p:cNvPr id="17" name="Slide Number Placeholder 28"/>
          <p:cNvSpPr>
            <a:spLocks noGrp="1"/>
          </p:cNvSpPr>
          <p:nvPr>
            <p:ph type="sldNum" sz="quarter" idx="12"/>
          </p:nvPr>
        </p:nvSpPr>
        <p:spPr>
          <a:xfrm>
            <a:off x="4343400" y="2198688"/>
            <a:ext cx="457200" cy="441325"/>
          </a:xfrm>
        </p:spPr>
        <p:txBody>
          <a:bodyPr/>
          <a:lstStyle>
            <a:lvl1pPr>
              <a:defRPr smtClean="0">
                <a:solidFill>
                  <a:schemeClr val="accent3">
                    <a:shade val="75000"/>
                  </a:schemeClr>
                </a:solidFill>
              </a:defRPr>
            </a:lvl1pPr>
          </a:lstStyle>
          <a:p>
            <a:pPr>
              <a:defRPr/>
            </a:pPr>
            <a:fld id="{6E6706E8-356A-4EF5-B545-CFEFBB4724F4}" type="slidenum">
              <a:rPr lang="en-GB"/>
              <a:pPr>
                <a:defRPr/>
              </a:pPr>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F25AD38-9114-4907-BB47-E6812E9FD57D}" type="datetimeFigureOut">
              <a:rPr lang="en-GB"/>
              <a:pPr>
                <a:defRPr/>
              </a:pPr>
              <a:t>07/11/2013</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8E6F3355-3C64-4EFF-9929-AE6B46400150}" type="slidenum">
              <a:rPr lang="en-GB"/>
              <a:pPr>
                <a:defRPr/>
              </a:pPr>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4"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5"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6" name="Rectangle 8"/>
          <p:cNvSpPr>
            <a:spLocks noChangeArrowheads="1"/>
          </p:cNvSpPr>
          <p:nvPr/>
        </p:nvSpPr>
        <p:spPr bwMode="white">
          <a:xfrm>
            <a:off x="0" y="0"/>
            <a:ext cx="9144000" cy="15557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7"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8" name="Rectangle 10"/>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9" name="Rectangle 11"/>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10" name="Straight Connector 12"/>
          <p:cNvSpPr>
            <a:spLocks noChangeShapeType="1"/>
          </p:cNvSpPr>
          <p:nvPr/>
        </p:nvSpPr>
        <p:spPr bwMode="auto">
          <a:xfrm rot="5400000">
            <a:off x="4021137" y="3278188"/>
            <a:ext cx="6245225"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1" name="Oval 13"/>
          <p:cNvSpPr/>
          <p:nvPr/>
        </p:nvSpPr>
        <p:spPr>
          <a:xfrm>
            <a:off x="6838950"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Oval 14"/>
          <p:cNvSpPr/>
          <p:nvPr/>
        </p:nvSpPr>
        <p:spPr>
          <a:xfrm>
            <a:off x="6934200" y="3021013"/>
            <a:ext cx="420688"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Vertical Title 1"/>
          <p:cNvSpPr>
            <a:spLocks noGrp="1"/>
          </p:cNvSpPr>
          <p:nvPr>
            <p:ph type="title" orient="vert"/>
          </p:nvPr>
        </p:nvSpPr>
        <p:spPr>
          <a:xfrm>
            <a:off x="7391400" y="304801"/>
            <a:ext cx="1447800" cy="5851525"/>
          </a:xfrm>
        </p:spPr>
        <p:txBody>
          <a:bodyPr vert="eaVert"/>
          <a:lstStyle/>
          <a:p>
            <a:r>
              <a:rPr lang="en-US" smtClean="0"/>
              <a:t>Click to edit Master title style</a:t>
            </a:r>
            <a:endParaRPr lang="en-US"/>
          </a:p>
        </p:txBody>
      </p:sp>
      <p:sp>
        <p:nvSpPr>
          <p:cNvPr id="13" name="Slide Number Placeholder 5"/>
          <p:cNvSpPr>
            <a:spLocks noGrp="1"/>
          </p:cNvSpPr>
          <p:nvPr>
            <p:ph type="sldNum" sz="quarter" idx="10"/>
          </p:nvPr>
        </p:nvSpPr>
        <p:spPr>
          <a:xfrm>
            <a:off x="6915150" y="3009900"/>
            <a:ext cx="457200" cy="441325"/>
          </a:xfrm>
        </p:spPr>
        <p:txBody>
          <a:bodyPr/>
          <a:lstStyle>
            <a:lvl1pPr>
              <a:defRPr/>
            </a:lvl1pPr>
          </a:lstStyle>
          <a:p>
            <a:pPr>
              <a:defRPr/>
            </a:pPr>
            <a:fld id="{9227DD2C-5086-4E0A-932E-718B5209951E}" type="slidenum">
              <a:rPr lang="en-GB"/>
              <a:pPr>
                <a:defRPr/>
              </a:pPr>
              <a:t>‹#›</a:t>
            </a:fld>
            <a:endParaRPr lang="en-GB"/>
          </a:p>
        </p:txBody>
      </p:sp>
      <p:sp>
        <p:nvSpPr>
          <p:cNvPr id="14" name="Date Placeholder 3"/>
          <p:cNvSpPr>
            <a:spLocks noGrp="1"/>
          </p:cNvSpPr>
          <p:nvPr>
            <p:ph type="dt" sz="half" idx="11"/>
          </p:nvPr>
        </p:nvSpPr>
        <p:spPr/>
        <p:txBody>
          <a:bodyPr/>
          <a:lstStyle>
            <a:lvl1pPr>
              <a:defRPr/>
            </a:lvl1pPr>
          </a:lstStyle>
          <a:p>
            <a:pPr>
              <a:defRPr/>
            </a:pPr>
            <a:fld id="{82DEEFB4-846B-458A-BE05-C022B8FEF477}" type="datetimeFigureOut">
              <a:rPr lang="en-GB"/>
              <a:pPr>
                <a:defRPr/>
              </a:pPr>
              <a:t>07/11/2013</a:t>
            </a:fld>
            <a:endParaRPr lang="en-GB"/>
          </a:p>
        </p:txBody>
      </p:sp>
      <p:sp>
        <p:nvSpPr>
          <p:cNvPr id="15" name="Footer Placeholder 4"/>
          <p:cNvSpPr>
            <a:spLocks noGrp="1"/>
          </p:cNvSpPr>
          <p:nvPr>
            <p:ph type="ftr" sz="quarter" idx="12"/>
          </p:nvPr>
        </p:nvSpPr>
        <p:spPr/>
        <p:txBody>
          <a:bodyPr/>
          <a:lstStyle>
            <a:lvl1pPr>
              <a:defRPr/>
            </a:lvl1pPr>
          </a:lstStyle>
          <a:p>
            <a:pPr>
              <a:defRPr/>
            </a:pPr>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lang="en-US" smtClean="0"/>
              <a:t>Click to edit Master title style</a:t>
            </a:r>
            <a:endParaRPr lang="en-US"/>
          </a:p>
        </p:txBody>
      </p:sp>
      <p:sp>
        <p:nvSpPr>
          <p:cNvPr id="8" name="Content Placeholder 7"/>
          <p:cNvSpPr>
            <a:spLocks noGrp="1"/>
          </p:cNvSpPr>
          <p:nvPr>
            <p:ph sz="quarter" idx="1"/>
          </p:nvPr>
        </p:nvSpPr>
        <p:spPr>
          <a:xfrm>
            <a:off x="301752" y="1527048"/>
            <a:ext cx="850392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2FBA17F-448F-43B1-A8E1-10097D8F2D98}" type="datetimeFigureOut">
              <a:rPr lang="en-GB"/>
              <a:pPr>
                <a:defRPr/>
              </a:pPr>
              <a:t>07/11/2013</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a:xfrm>
            <a:off x="4362450" y="1027113"/>
            <a:ext cx="457200" cy="441325"/>
          </a:xfrm>
        </p:spPr>
        <p:txBody>
          <a:bodyPr/>
          <a:lstStyle>
            <a:lvl1pPr>
              <a:defRPr/>
            </a:lvl1pPr>
          </a:lstStyle>
          <a:p>
            <a:pPr>
              <a:defRPr/>
            </a:pPr>
            <a:fld id="{A04EBE67-252B-4120-811B-F9A13847B66E}" type="slidenum">
              <a:rPr lang="en-GB"/>
              <a:pPr>
                <a:defRPr/>
              </a:pPr>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7"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8" name="Rectangle 18"/>
          <p:cNvSpPr>
            <a:spLocks noChangeArrowheads="1"/>
          </p:cNvSpPr>
          <p:nvPr/>
        </p:nvSpPr>
        <p:spPr bwMode="white">
          <a:xfrm>
            <a:off x="152400" y="2286000"/>
            <a:ext cx="8832850" cy="3048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9" name="Rectangle 11"/>
          <p:cNvSpPr>
            <a:spLocks noChangeArrowheads="1"/>
          </p:cNvSpPr>
          <p:nvPr/>
        </p:nvSpPr>
        <p:spPr bwMode="auto">
          <a:xfrm>
            <a:off x="155575" y="142875"/>
            <a:ext cx="8832850" cy="2139950"/>
          </a:xfrm>
          <a:prstGeom prst="rect">
            <a:avLst/>
          </a:prstGeom>
          <a:solidFill>
            <a:schemeClr val="accent1"/>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0" name="Rectangle 12"/>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1" name="Rectangle 13"/>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12" name="Straight Connector 7"/>
          <p:cNvSpPr>
            <a:spLocks noChangeShapeType="1"/>
          </p:cNvSpPr>
          <p:nvPr/>
        </p:nvSpPr>
        <p:spPr bwMode="auto">
          <a:xfrm>
            <a:off x="152400" y="2438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3" name="Oval 9"/>
          <p:cNvSpPr/>
          <p:nvPr/>
        </p:nvSpPr>
        <p:spPr>
          <a:xfrm>
            <a:off x="4267200" y="211455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Oval 10"/>
          <p:cNvSpPr/>
          <p:nvPr/>
        </p:nvSpPr>
        <p:spPr>
          <a:xfrm>
            <a:off x="4362450" y="2209800"/>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Text Placeholder 2"/>
          <p:cNvSpPr>
            <a:spLocks noGrp="1"/>
          </p:cNvSpPr>
          <p:nvPr>
            <p:ph type="body" idx="1"/>
          </p:nvPr>
        </p:nvSpPr>
        <p:spPr>
          <a:xfrm>
            <a:off x="1368426" y="2743200"/>
            <a:ext cx="6480174" cy="1673225"/>
          </a:xfrm>
        </p:spPr>
        <p:txBody>
          <a:bodyPr/>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2" name="Title 1"/>
          <p:cNvSpPr>
            <a:spLocks noGrp="1"/>
          </p:cNvSpPr>
          <p:nvPr>
            <p:ph type="title"/>
          </p:nvPr>
        </p:nvSpPr>
        <p:spPr>
          <a:xfrm>
            <a:off x="722313" y="533400"/>
            <a:ext cx="7772400" cy="1524000"/>
          </a:xfrm>
        </p:spPr>
        <p:txBody>
          <a:bodyPr/>
          <a:lstStyle>
            <a:lvl1pPr algn="ctr">
              <a:buNone/>
              <a:defRPr sz="4200" b="0" cap="none" baseline="0">
                <a:solidFill>
                  <a:srgbClr val="FFFFFF"/>
                </a:solidFill>
              </a:defRPr>
            </a:lvl1pPr>
          </a:lstStyle>
          <a:p>
            <a:r>
              <a:rPr lang="en-US" smtClean="0"/>
              <a:t>Click to edit Master title style</a:t>
            </a:r>
            <a:endParaRPr lang="en-US"/>
          </a:p>
        </p:txBody>
      </p:sp>
      <p:sp>
        <p:nvSpPr>
          <p:cNvPr id="15" name="Footer Placeholder 4"/>
          <p:cNvSpPr>
            <a:spLocks noGrp="1"/>
          </p:cNvSpPr>
          <p:nvPr>
            <p:ph type="ftr" sz="quarter" idx="10"/>
          </p:nvPr>
        </p:nvSpPr>
        <p:spPr/>
        <p:txBody>
          <a:bodyPr/>
          <a:lstStyle>
            <a:lvl1pPr>
              <a:defRPr/>
            </a:lvl1pPr>
          </a:lstStyle>
          <a:p>
            <a:pPr>
              <a:defRPr/>
            </a:pPr>
            <a:endParaRPr lang="en-GB"/>
          </a:p>
        </p:txBody>
      </p:sp>
      <p:sp>
        <p:nvSpPr>
          <p:cNvPr id="16" name="Date Placeholder 3"/>
          <p:cNvSpPr>
            <a:spLocks noGrp="1"/>
          </p:cNvSpPr>
          <p:nvPr>
            <p:ph type="dt" sz="half" idx="11"/>
          </p:nvPr>
        </p:nvSpPr>
        <p:spPr/>
        <p:txBody>
          <a:bodyPr/>
          <a:lstStyle>
            <a:lvl1pPr>
              <a:defRPr/>
            </a:lvl1pPr>
          </a:lstStyle>
          <a:p>
            <a:pPr>
              <a:defRPr/>
            </a:pPr>
            <a:fld id="{38DD051C-0F38-47FC-B782-3BAF10A42808}" type="datetimeFigureOut">
              <a:rPr lang="en-GB"/>
              <a:pPr>
                <a:defRPr/>
              </a:pPr>
              <a:t>07/11/2013</a:t>
            </a:fld>
            <a:endParaRPr lang="en-GB"/>
          </a:p>
        </p:txBody>
      </p:sp>
      <p:sp>
        <p:nvSpPr>
          <p:cNvPr id="17" name="Slide Number Placeholder 5"/>
          <p:cNvSpPr>
            <a:spLocks noGrp="1"/>
          </p:cNvSpPr>
          <p:nvPr>
            <p:ph type="sldNum" sz="quarter" idx="12"/>
          </p:nvPr>
        </p:nvSpPr>
        <p:spPr>
          <a:xfrm>
            <a:off x="4343400" y="2198688"/>
            <a:ext cx="457200" cy="441325"/>
          </a:xfrm>
        </p:spPr>
        <p:txBody>
          <a:bodyPr/>
          <a:lstStyle>
            <a:lvl1pPr>
              <a:defRPr smtClean="0">
                <a:solidFill>
                  <a:schemeClr val="accent3">
                    <a:shade val="75000"/>
                  </a:schemeClr>
                </a:solidFill>
              </a:defRPr>
            </a:lvl1pPr>
          </a:lstStyle>
          <a:p>
            <a:pPr>
              <a:defRPr/>
            </a:pPr>
            <a:fld id="{77E04DE7-18C5-47F1-B6C0-4ABF65969ECD}" type="slidenum">
              <a:rPr lang="en-GB"/>
              <a:pPr>
                <a:defRPr/>
              </a:pPr>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5" name="Straight Connector 7"/>
          <p:cNvSpPr>
            <a:spLocks noChangeShapeType="1"/>
          </p:cNvSpPr>
          <p:nvPr/>
        </p:nvSpPr>
        <p:spPr bwMode="auto">
          <a:xfrm flipV="1">
            <a:off x="4562475" y="1576388"/>
            <a:ext cx="9525" cy="4818062"/>
          </a:xfrm>
          <a:prstGeom prst="line">
            <a:avLst/>
          </a:prstGeom>
          <a:noFill/>
          <a:ln w="9525" cap="flat" cmpd="sng" algn="ctr">
            <a:solidFill>
              <a:schemeClr val="tx2"/>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2" name="Title 1"/>
          <p:cNvSpPr>
            <a:spLocks noGrp="1"/>
          </p:cNvSpPr>
          <p:nvPr>
            <p:ph type="title"/>
          </p:nvPr>
        </p:nvSpPr>
        <p:spPr>
          <a:xfrm>
            <a:off x="301752" y="228600"/>
            <a:ext cx="8534400" cy="758952"/>
          </a:xfrm>
        </p:spPr>
        <p:txBody>
          <a:bodyPr/>
          <a:lstStyle/>
          <a:p>
            <a:r>
              <a:rPr lang="en-US" smtClean="0"/>
              <a:t>Click to edit Master title style</a:t>
            </a:r>
            <a:endParaRPr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4"/>
          <p:cNvSpPr>
            <a:spLocks noGrp="1"/>
          </p:cNvSpPr>
          <p:nvPr>
            <p:ph type="dt" sz="half" idx="10"/>
          </p:nvPr>
        </p:nvSpPr>
        <p:spPr>
          <a:xfrm>
            <a:off x="5791200" y="6410325"/>
            <a:ext cx="3044825" cy="365125"/>
          </a:xfrm>
        </p:spPr>
        <p:txBody>
          <a:bodyPr/>
          <a:lstStyle>
            <a:lvl1pPr>
              <a:defRPr/>
            </a:lvl1pPr>
          </a:lstStyle>
          <a:p>
            <a:pPr>
              <a:defRPr/>
            </a:pPr>
            <a:fld id="{2064B5D2-F6F7-4EAA-B8FE-56172319EDBE}" type="datetimeFigureOut">
              <a:rPr lang="en-GB"/>
              <a:pPr>
                <a:defRPr/>
              </a:pPr>
              <a:t>07/11/2013</a:t>
            </a:fld>
            <a:endParaRPr lang="en-GB"/>
          </a:p>
        </p:txBody>
      </p:sp>
      <p:sp>
        <p:nvSpPr>
          <p:cNvPr id="7" name="Footer Placeholder 5"/>
          <p:cNvSpPr>
            <a:spLocks noGrp="1"/>
          </p:cNvSpPr>
          <p:nvPr>
            <p:ph type="ftr" sz="quarter" idx="11"/>
          </p:nvPr>
        </p:nvSpPr>
        <p:spPr/>
        <p:txBody>
          <a:bodyPr/>
          <a:lstStyle>
            <a:lvl1pPr>
              <a:defRPr/>
            </a:lvl1pPr>
          </a:lstStyle>
          <a:p>
            <a:pPr>
              <a:defRPr/>
            </a:pPr>
            <a:endParaRPr lang="en-GB"/>
          </a:p>
        </p:txBody>
      </p:sp>
      <p:sp>
        <p:nvSpPr>
          <p:cNvPr id="8" name="Slide Number Placeholder 6"/>
          <p:cNvSpPr>
            <a:spLocks noGrp="1"/>
          </p:cNvSpPr>
          <p:nvPr>
            <p:ph type="sldNum" sz="quarter" idx="12"/>
          </p:nvPr>
        </p:nvSpPr>
        <p:spPr/>
        <p:txBody>
          <a:bodyPr/>
          <a:lstStyle>
            <a:lvl1pPr>
              <a:defRPr/>
            </a:lvl1pPr>
          </a:lstStyle>
          <a:p>
            <a:pPr>
              <a:defRPr/>
            </a:pPr>
            <a:fld id="{008D1258-2F01-4973-9A55-A16BB72CC033}" type="slidenum">
              <a:rPr lang="en-GB"/>
              <a:pPr>
                <a:defRPr/>
              </a:pPr>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7" name="Straight Connector 9"/>
          <p:cNvSpPr>
            <a:spLocks noChangeShapeType="1"/>
          </p:cNvSpPr>
          <p:nvPr/>
        </p:nvSpPr>
        <p:spPr bwMode="auto">
          <a:xfrm flipV="1">
            <a:off x="4572000" y="2200275"/>
            <a:ext cx="0" cy="4187825"/>
          </a:xfrm>
          <a:prstGeom prst="line">
            <a:avLst/>
          </a:prstGeom>
          <a:noFill/>
          <a:ln w="9525" cap="flat" cmpd="sng" algn="ctr">
            <a:solidFill>
              <a:schemeClr val="tx2"/>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8"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0"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1"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2" name="Rectangle 10"/>
          <p:cNvSpPr/>
          <p:nvPr/>
        </p:nvSpPr>
        <p:spPr>
          <a:xfrm>
            <a:off x="152400" y="1371600"/>
            <a:ext cx="8832850"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 name="Rectangle 12"/>
          <p:cNvSpPr>
            <a:spLocks noChangeArrowheads="1"/>
          </p:cNvSpPr>
          <p:nvPr/>
        </p:nvSpPr>
        <p:spPr bwMode="auto">
          <a:xfrm>
            <a:off x="146050" y="6391275"/>
            <a:ext cx="8832850" cy="31115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4" name="Straight Connector 14"/>
          <p:cNvSpPr>
            <a:spLocks noChangeShapeType="1"/>
          </p:cNvSpPr>
          <p:nvPr/>
        </p:nvSpPr>
        <p:spPr bwMode="auto">
          <a:xfrm>
            <a:off x="152400" y="1279525"/>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5" name="Rectangle 17"/>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16" name="Oval 24"/>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7" name="Oval 26"/>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24" name="Content Placeholder 23"/>
          <p:cNvSpPr>
            <a:spLocks noGrp="1"/>
          </p:cNvSpPr>
          <p:nvPr>
            <p:ph sz="quarter" idx="2"/>
          </p:nvPr>
        </p:nvSpPr>
        <p:spPr>
          <a:xfrm>
            <a:off x="301752" y="2471383"/>
            <a:ext cx="4041648" cy="381840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6" name="Content Placeholder 25"/>
          <p:cNvSpPr>
            <a:spLocks noGrp="1"/>
          </p:cNvSpPr>
          <p:nvPr>
            <p:ph sz="quarter" idx="4"/>
          </p:nvPr>
        </p:nvSpPr>
        <p:spPr>
          <a:xfrm>
            <a:off x="4800600" y="2471383"/>
            <a:ext cx="4038600" cy="382219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3" name="Title 22"/>
          <p:cNvSpPr>
            <a:spLocks noGrp="1"/>
          </p:cNvSpPr>
          <p:nvPr>
            <p:ph type="title"/>
          </p:nvPr>
        </p:nvSpPr>
        <p:spPr/>
        <p:txBody>
          <a:bodyPr rtlCol="0"/>
          <a:lstStyle/>
          <a:p>
            <a:r>
              <a:rPr lang="en-US" smtClean="0"/>
              <a:t>Click to edit Master title style</a:t>
            </a:r>
            <a:endParaRPr lang="en-US"/>
          </a:p>
        </p:txBody>
      </p:sp>
      <p:sp>
        <p:nvSpPr>
          <p:cNvPr id="18" name="Date Placeholder 6"/>
          <p:cNvSpPr>
            <a:spLocks noGrp="1"/>
          </p:cNvSpPr>
          <p:nvPr>
            <p:ph type="dt" sz="half" idx="10"/>
          </p:nvPr>
        </p:nvSpPr>
        <p:spPr/>
        <p:txBody>
          <a:bodyPr/>
          <a:lstStyle>
            <a:lvl1pPr>
              <a:defRPr/>
            </a:lvl1pPr>
          </a:lstStyle>
          <a:p>
            <a:pPr>
              <a:defRPr/>
            </a:pPr>
            <a:fld id="{9A7F2E47-5123-4054-BEA9-92D9416C2E34}" type="datetimeFigureOut">
              <a:rPr lang="en-GB"/>
              <a:pPr>
                <a:defRPr/>
              </a:pPr>
              <a:t>07/11/2013</a:t>
            </a:fld>
            <a:endParaRPr lang="en-GB"/>
          </a:p>
        </p:txBody>
      </p:sp>
      <p:sp>
        <p:nvSpPr>
          <p:cNvPr id="19" name="Footer Placeholder 7"/>
          <p:cNvSpPr>
            <a:spLocks noGrp="1"/>
          </p:cNvSpPr>
          <p:nvPr>
            <p:ph type="ftr" sz="quarter" idx="11"/>
          </p:nvPr>
        </p:nvSpPr>
        <p:spPr>
          <a:xfrm>
            <a:off x="304800" y="6410325"/>
            <a:ext cx="3581400" cy="365125"/>
          </a:xfrm>
        </p:spPr>
        <p:txBody>
          <a:bodyPr/>
          <a:lstStyle>
            <a:lvl1pPr>
              <a:defRPr/>
            </a:lvl1pPr>
          </a:lstStyle>
          <a:p>
            <a:pPr>
              <a:defRPr/>
            </a:pPr>
            <a:endParaRPr lang="en-GB"/>
          </a:p>
        </p:txBody>
      </p:sp>
      <p:sp>
        <p:nvSpPr>
          <p:cNvPr id="20" name="Slide Number Placeholder 8"/>
          <p:cNvSpPr>
            <a:spLocks noGrp="1"/>
          </p:cNvSpPr>
          <p:nvPr>
            <p:ph type="sldNum" sz="quarter" idx="12"/>
          </p:nvPr>
        </p:nvSpPr>
        <p:spPr>
          <a:xfrm>
            <a:off x="4343400" y="1042988"/>
            <a:ext cx="457200" cy="441325"/>
          </a:xfrm>
        </p:spPr>
        <p:txBody>
          <a:bodyPr/>
          <a:lstStyle>
            <a:lvl1pPr algn="ctr">
              <a:defRPr smtClean="0"/>
            </a:lvl1pPr>
          </a:lstStyle>
          <a:p>
            <a:pPr>
              <a:defRPr/>
            </a:pPr>
            <a:fld id="{24E92654-2DD2-436A-BF8A-28E49F3C68EB}" type="slidenum">
              <a:rPr lang="en-GB"/>
              <a:pPr>
                <a:defRPr/>
              </a:pPr>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fld id="{978D753D-F3F2-483D-80BA-A97CB14D68BA}" type="datetimeFigureOut">
              <a:rPr lang="en-GB"/>
              <a:pPr>
                <a:defRPr/>
              </a:pPr>
              <a:t>07/11/2013</a:t>
            </a:fld>
            <a:endParaRPr lang="en-GB"/>
          </a:p>
        </p:txBody>
      </p:sp>
      <p:sp>
        <p:nvSpPr>
          <p:cNvPr id="4" name="Footer Placeholder 3"/>
          <p:cNvSpPr>
            <a:spLocks noGrp="1"/>
          </p:cNvSpPr>
          <p:nvPr>
            <p:ph type="ftr" sz="quarter" idx="11"/>
          </p:nvPr>
        </p:nvSpPr>
        <p:spPr/>
        <p:txBody>
          <a:bodyPr/>
          <a:lstStyle>
            <a:lvl1pPr>
              <a:defRPr/>
            </a:lvl1pPr>
          </a:lstStyle>
          <a:p>
            <a:pPr>
              <a:defRPr/>
            </a:pPr>
            <a:endParaRPr lang="en-GB"/>
          </a:p>
        </p:txBody>
      </p:sp>
      <p:sp>
        <p:nvSpPr>
          <p:cNvPr id="5" name="Slide Number Placeholder 4"/>
          <p:cNvSpPr>
            <a:spLocks noGrp="1"/>
          </p:cNvSpPr>
          <p:nvPr>
            <p:ph type="sldNum" sz="quarter" idx="12"/>
          </p:nvPr>
        </p:nvSpPr>
        <p:spPr>
          <a:xfrm>
            <a:off x="4343400" y="1036638"/>
            <a:ext cx="457200" cy="441325"/>
          </a:xfrm>
        </p:spPr>
        <p:txBody>
          <a:bodyPr/>
          <a:lstStyle>
            <a:lvl1pPr>
              <a:defRPr/>
            </a:lvl1pPr>
          </a:lstStyle>
          <a:p>
            <a:pPr>
              <a:defRPr/>
            </a:pPr>
            <a:fld id="{03F8C6CD-FF70-47DA-AA61-2B8BA5C10564}"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3" name="Rectangle 7"/>
          <p:cNvSpPr>
            <a:spLocks noChangeArrowheads="1"/>
          </p:cNvSpPr>
          <p:nvPr/>
        </p:nvSpPr>
        <p:spPr bwMode="white">
          <a:xfrm>
            <a:off x="0" y="0"/>
            <a:ext cx="9144000" cy="15557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4"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5"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6" name="Rectangle 4"/>
          <p:cNvSpPr>
            <a:spLocks noChangeArrowheads="1"/>
          </p:cNvSpPr>
          <p:nvPr/>
        </p:nvSpPr>
        <p:spPr bwMode="auto">
          <a:xfrm>
            <a:off x="146050" y="6391275"/>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7" name="Rectangle 5"/>
          <p:cNvSpPr>
            <a:spLocks noChangeArrowheads="1"/>
          </p:cNvSpPr>
          <p:nvPr/>
        </p:nvSpPr>
        <p:spPr bwMode="auto">
          <a:xfrm>
            <a:off x="152400" y="15875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8" name="Date Placeholder 1"/>
          <p:cNvSpPr>
            <a:spLocks noGrp="1"/>
          </p:cNvSpPr>
          <p:nvPr>
            <p:ph type="dt" sz="half" idx="10"/>
          </p:nvPr>
        </p:nvSpPr>
        <p:spPr/>
        <p:txBody>
          <a:bodyPr/>
          <a:lstStyle>
            <a:lvl1pPr>
              <a:defRPr/>
            </a:lvl1pPr>
          </a:lstStyle>
          <a:p>
            <a:pPr>
              <a:defRPr/>
            </a:pPr>
            <a:fld id="{FA82A737-CCD0-4675-877C-321127E02C80}" type="datetimeFigureOut">
              <a:rPr lang="en-GB"/>
              <a:pPr>
                <a:defRPr/>
              </a:pPr>
              <a:t>07/11/2013</a:t>
            </a:fld>
            <a:endParaRPr lang="en-GB"/>
          </a:p>
        </p:txBody>
      </p:sp>
      <p:sp>
        <p:nvSpPr>
          <p:cNvPr id="9" name="Footer Placeholder 2"/>
          <p:cNvSpPr>
            <a:spLocks noGrp="1"/>
          </p:cNvSpPr>
          <p:nvPr>
            <p:ph type="ftr" sz="quarter" idx="11"/>
          </p:nvPr>
        </p:nvSpPr>
        <p:spPr/>
        <p:txBody>
          <a:bodyPr/>
          <a:lstStyle>
            <a:lvl1pPr>
              <a:defRPr/>
            </a:lvl1pPr>
          </a:lstStyle>
          <a:p>
            <a:pPr>
              <a:defRPr/>
            </a:pPr>
            <a:endParaRPr lang="en-GB"/>
          </a:p>
        </p:txBody>
      </p:sp>
      <p:sp>
        <p:nvSpPr>
          <p:cNvPr id="10" name="Slide Number Placeholder 3"/>
          <p:cNvSpPr>
            <a:spLocks noGrp="1"/>
          </p:cNvSpPr>
          <p:nvPr>
            <p:ph type="sldNum" sz="quarter" idx="12"/>
          </p:nvPr>
        </p:nvSpPr>
        <p:spPr>
          <a:xfrm>
            <a:off x="4267200" y="6324600"/>
            <a:ext cx="609600" cy="441325"/>
          </a:xfrm>
        </p:spPr>
        <p:txBody>
          <a:bodyPr/>
          <a:lstStyle>
            <a:lvl1pPr>
              <a:defRPr smtClean="0">
                <a:solidFill>
                  <a:srgbClr val="FFFFFF"/>
                </a:solidFill>
              </a:defRPr>
            </a:lvl1pPr>
          </a:lstStyle>
          <a:p>
            <a:pPr>
              <a:defRPr/>
            </a:pPr>
            <a:fld id="{F5DAF08A-EAA1-417C-A188-8EE9B8A9EDC6}"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ectangle 18"/>
          <p:cNvSpPr>
            <a:spLocks noChangeArrowheads="1"/>
          </p:cNvSpPr>
          <p:nvPr/>
        </p:nvSpPr>
        <p:spPr bwMode="auto">
          <a:xfrm>
            <a:off x="152400" y="152400"/>
            <a:ext cx="8832850" cy="304800"/>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6"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7"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8" name="Rectangle 15"/>
          <p:cNvSpPr>
            <a:spLocks noChangeArrowheads="1"/>
          </p:cNvSpPr>
          <p:nvPr/>
        </p:nvSpPr>
        <p:spPr bwMode="white">
          <a:xfrm>
            <a:off x="0" y="0"/>
            <a:ext cx="9144000" cy="119063"/>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9"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0"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Rectangle 7"/>
          <p:cNvSpPr>
            <a:spLocks noChangeArrowheads="1"/>
          </p:cNvSpPr>
          <p:nvPr/>
        </p:nvSpPr>
        <p:spPr bwMode="auto">
          <a:xfrm>
            <a:off x="152400" y="152400"/>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12" name="Straight Connector 8"/>
          <p:cNvSpPr>
            <a:spLocks noChangeShapeType="1"/>
          </p:cNvSpPr>
          <p:nvPr/>
        </p:nvSpPr>
        <p:spPr bwMode="auto">
          <a:xfrm>
            <a:off x="152400" y="533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3"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Oval 10"/>
          <p:cNvSpPr/>
          <p:nvPr/>
        </p:nvSpPr>
        <p:spPr>
          <a:xfrm>
            <a:off x="1390650" y="323850"/>
            <a:ext cx="4191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Rectangle 20"/>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2" name="Title 1"/>
          <p:cNvSpPr>
            <a:spLocks noGrp="1"/>
          </p:cNvSpPr>
          <p:nvPr>
            <p:ph type="title"/>
          </p:nvPr>
        </p:nvSpPr>
        <p:spPr>
          <a:xfrm>
            <a:off x="381000" y="914400"/>
            <a:ext cx="2362200" cy="990600"/>
          </a:xfrm>
        </p:spPr>
        <p:txBody>
          <a:bodyPr>
            <a:noAutofit/>
          </a:bodyPr>
          <a:lstStyle>
            <a:lvl1pPr algn="l">
              <a:buNone/>
              <a:defRPr sz="2200" b="1">
                <a:solidFill>
                  <a:srgbClr val="FFFFFF"/>
                </a:solidFill>
              </a:defRPr>
            </a:lvl1pPr>
          </a:lstStyle>
          <a:p>
            <a:r>
              <a:rPr lang="en-US" smtClean="0"/>
              <a:t>Click to edit Master title style</a:t>
            </a:r>
            <a:endParaRPr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20" name="Content Placeholder 19"/>
          <p:cNvSpPr>
            <a:spLocks noGrp="1"/>
          </p:cNvSpPr>
          <p:nvPr>
            <p:ph sz="quarter" idx="1"/>
          </p:nvPr>
        </p:nvSpPr>
        <p:spPr>
          <a:xfrm>
            <a:off x="3124200" y="685800"/>
            <a:ext cx="5638800" cy="5410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6" name="Slide Number Placeholder 6"/>
          <p:cNvSpPr>
            <a:spLocks noGrp="1"/>
          </p:cNvSpPr>
          <p:nvPr>
            <p:ph type="sldNum" sz="quarter" idx="10"/>
          </p:nvPr>
        </p:nvSpPr>
        <p:spPr>
          <a:xfrm>
            <a:off x="1371600" y="312738"/>
            <a:ext cx="457200" cy="441325"/>
          </a:xfrm>
        </p:spPr>
        <p:txBody>
          <a:bodyPr/>
          <a:lstStyle>
            <a:lvl1pPr>
              <a:defRPr smtClean="0">
                <a:solidFill>
                  <a:schemeClr val="accent3">
                    <a:shade val="75000"/>
                  </a:schemeClr>
                </a:solidFill>
              </a:defRPr>
            </a:lvl1pPr>
          </a:lstStyle>
          <a:p>
            <a:pPr>
              <a:defRPr/>
            </a:pPr>
            <a:fld id="{5896E31B-A5EE-443D-A1E6-2D763BE380C9}" type="slidenum">
              <a:rPr lang="en-GB"/>
              <a:pPr>
                <a:defRPr/>
              </a:pPr>
              <a:t>‹#›</a:t>
            </a:fld>
            <a:endParaRPr lang="en-GB"/>
          </a:p>
        </p:txBody>
      </p:sp>
      <p:sp>
        <p:nvSpPr>
          <p:cNvPr id="17" name="Date Placeholder 4"/>
          <p:cNvSpPr>
            <a:spLocks noGrp="1"/>
          </p:cNvSpPr>
          <p:nvPr>
            <p:ph type="dt" sz="half" idx="11"/>
          </p:nvPr>
        </p:nvSpPr>
        <p:spPr/>
        <p:txBody>
          <a:bodyPr/>
          <a:lstStyle>
            <a:lvl1pPr>
              <a:defRPr/>
            </a:lvl1pPr>
          </a:lstStyle>
          <a:p>
            <a:pPr>
              <a:defRPr/>
            </a:pPr>
            <a:fld id="{A529015A-6E5E-4A4A-A144-D1296685D0F7}" type="datetimeFigureOut">
              <a:rPr lang="en-GB"/>
              <a:pPr>
                <a:defRPr/>
              </a:pPr>
              <a:t>07/11/2013</a:t>
            </a:fld>
            <a:endParaRPr lang="en-GB"/>
          </a:p>
        </p:txBody>
      </p:sp>
      <p:sp>
        <p:nvSpPr>
          <p:cNvPr id="18" name="Footer Placeholder 5"/>
          <p:cNvSpPr>
            <a:spLocks noGrp="1"/>
          </p:cNvSpPr>
          <p:nvPr>
            <p:ph type="ftr" sz="quarter" idx="12"/>
          </p:nvPr>
        </p:nvSpPr>
        <p:spPr>
          <a:xfrm>
            <a:off x="301625" y="6410325"/>
            <a:ext cx="3382963" cy="366713"/>
          </a:xfrm>
        </p:spPr>
        <p:txBody>
          <a:bodyPr/>
          <a:lstStyle>
            <a:lvl1pPr>
              <a:defRPr/>
            </a:lvl1pPr>
          </a:lstStyle>
          <a:p>
            <a:pPr>
              <a:defRPr/>
            </a:pPr>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traight Connector 20"/>
          <p:cNvSpPr>
            <a:spLocks noChangeShapeType="1"/>
          </p:cNvSpPr>
          <p:nvPr/>
        </p:nvSpPr>
        <p:spPr bwMode="auto">
          <a:xfrm>
            <a:off x="152400" y="533400"/>
            <a:ext cx="8832850"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6"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7"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8"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9"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10" name="Rectangle 19"/>
          <p:cNvSpPr>
            <a:spLocks noChangeArrowheads="1"/>
          </p:cNvSpPr>
          <p:nvPr/>
        </p:nvSpPr>
        <p:spPr bwMode="auto">
          <a:xfrm>
            <a:off x="152400" y="152400"/>
            <a:ext cx="8832850" cy="301625"/>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1"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Rectangle 14"/>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13"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4" name="Oval 12"/>
          <p:cNvSpPr/>
          <p:nvPr/>
        </p:nvSpPr>
        <p:spPr>
          <a:xfrm>
            <a:off x="1390650" y="323850"/>
            <a:ext cx="419100" cy="419100"/>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Rectangle 21"/>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lang="en-US" smtClean="0"/>
              <a:t>Click to edit Master title style</a:t>
            </a:r>
            <a:endParaRPr lang="en-US"/>
          </a:p>
        </p:txBody>
      </p:sp>
      <p:sp>
        <p:nvSpPr>
          <p:cNvPr id="3" name="Picture Placeholder 2"/>
          <p:cNvSpPr>
            <a:spLocks noGrp="1"/>
          </p:cNvSpPr>
          <p:nvPr>
            <p:ph type="pic" idx="1"/>
          </p:nvPr>
        </p:nvSpPr>
        <p:spPr>
          <a:xfrm>
            <a:off x="3000375" y="609600"/>
            <a:ext cx="5867400" cy="4267200"/>
          </a:xfrm>
        </p:spPr>
        <p:txBody>
          <a:bodyPr>
            <a:normAutofit/>
          </a:bodyPr>
          <a:lstStyle>
            <a:lvl1pPr marL="0"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a:r>
              <a:rPr lang="en-US" smtClean="0"/>
              <a:t>Click to edit Master text styles</a:t>
            </a:r>
          </a:p>
        </p:txBody>
      </p:sp>
      <p:sp>
        <p:nvSpPr>
          <p:cNvPr id="16" name="Slide Number Placeholder 6"/>
          <p:cNvSpPr>
            <a:spLocks noGrp="1"/>
          </p:cNvSpPr>
          <p:nvPr>
            <p:ph type="sldNum" sz="quarter" idx="10"/>
          </p:nvPr>
        </p:nvSpPr>
        <p:spPr>
          <a:xfrm>
            <a:off x="1371600" y="312738"/>
            <a:ext cx="457200" cy="441325"/>
          </a:xfrm>
        </p:spPr>
        <p:txBody>
          <a:bodyPr/>
          <a:lstStyle>
            <a:lvl1pPr>
              <a:defRPr/>
            </a:lvl1pPr>
          </a:lstStyle>
          <a:p>
            <a:pPr>
              <a:defRPr/>
            </a:pPr>
            <a:fld id="{BDC7934F-A6CB-4BCE-A497-A6CDCB4AD1D4}" type="slidenum">
              <a:rPr lang="en-GB"/>
              <a:pPr>
                <a:defRPr/>
              </a:pPr>
              <a:t>‹#›</a:t>
            </a:fld>
            <a:endParaRPr lang="en-GB"/>
          </a:p>
        </p:txBody>
      </p:sp>
      <p:sp>
        <p:nvSpPr>
          <p:cNvPr id="17" name="Date Placeholder 4"/>
          <p:cNvSpPr>
            <a:spLocks noGrp="1"/>
          </p:cNvSpPr>
          <p:nvPr>
            <p:ph type="dt" sz="half" idx="11"/>
          </p:nvPr>
        </p:nvSpPr>
        <p:spPr>
          <a:xfrm>
            <a:off x="5788025" y="6405563"/>
            <a:ext cx="3044825" cy="365125"/>
          </a:xfrm>
        </p:spPr>
        <p:txBody>
          <a:bodyPr/>
          <a:lstStyle>
            <a:lvl1pPr>
              <a:defRPr/>
            </a:lvl1pPr>
          </a:lstStyle>
          <a:p>
            <a:pPr>
              <a:defRPr/>
            </a:pPr>
            <a:fld id="{60E2C1FE-DA8C-4975-89AC-56A2C2BF20F1}" type="datetimeFigureOut">
              <a:rPr lang="en-GB"/>
              <a:pPr>
                <a:defRPr/>
              </a:pPr>
              <a:t>07/11/2013</a:t>
            </a:fld>
            <a:endParaRPr lang="en-GB"/>
          </a:p>
        </p:txBody>
      </p:sp>
      <p:sp>
        <p:nvSpPr>
          <p:cNvPr id="18" name="Footer Placeholder 5"/>
          <p:cNvSpPr>
            <a:spLocks noGrp="1"/>
          </p:cNvSpPr>
          <p:nvPr>
            <p:ph type="ftr" sz="quarter" idx="12"/>
          </p:nvPr>
        </p:nvSpPr>
        <p:spPr>
          <a:xfrm>
            <a:off x="301625" y="6410325"/>
            <a:ext cx="3584575" cy="366713"/>
          </a:xfrm>
        </p:spPr>
        <p:txBody>
          <a:bodyPr/>
          <a:lstStyle>
            <a:lvl1pPr>
              <a:defRPr/>
            </a:lvl1pPr>
          </a:lstStyle>
          <a:p>
            <a:pPr>
              <a:defRPr/>
            </a:pPr>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6" name="Rectangle 15"/>
          <p:cNvSpPr>
            <a:spLocks noChangeArrowheads="1"/>
          </p:cNvSpPr>
          <p:nvPr/>
        </p:nvSpPr>
        <p:spPr bwMode="white">
          <a:xfrm>
            <a:off x="0" y="0"/>
            <a:ext cx="9144000" cy="1393825"/>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9" name="Rectangle 8"/>
          <p:cNvSpPr>
            <a:spLocks noChangeArrowheads="1"/>
          </p:cNvSpPr>
          <p:nvPr/>
        </p:nvSpPr>
        <p:spPr bwMode="auto">
          <a:xfrm>
            <a:off x="149225" y="6388100"/>
            <a:ext cx="8832850" cy="309563"/>
          </a:xfrm>
          <a:prstGeom prst="rect">
            <a:avLst/>
          </a:prstGeom>
          <a:solidFill>
            <a:schemeClr val="accent3"/>
          </a:solidFill>
          <a:ln w="9525" cap="flat" cmpd="sng" algn="ctr">
            <a:no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4" name="Date Placeholder 13"/>
          <p:cNvSpPr>
            <a:spLocks noGrp="1"/>
          </p:cNvSpPr>
          <p:nvPr>
            <p:ph type="dt" sz="half" idx="2"/>
          </p:nvPr>
        </p:nvSpPr>
        <p:spPr>
          <a:xfrm>
            <a:off x="5791200" y="6405563"/>
            <a:ext cx="3044825" cy="365125"/>
          </a:xfrm>
          <a:prstGeom prst="rect">
            <a:avLst/>
          </a:prstGeom>
        </p:spPr>
        <p:txBody>
          <a:bodyPr vert="horz"/>
          <a:lstStyle>
            <a:lvl1pPr algn="r" eaLnBrk="1" fontAlgn="auto" latinLnBrk="0" hangingPunct="1">
              <a:spcBef>
                <a:spcPts val="0"/>
              </a:spcBef>
              <a:spcAft>
                <a:spcPts val="0"/>
              </a:spcAft>
              <a:defRPr kumimoji="0" sz="1400" smtClean="0">
                <a:solidFill>
                  <a:srgbClr val="FFFFFF"/>
                </a:solidFill>
                <a:latin typeface="+mn-lt"/>
              </a:defRPr>
            </a:lvl1pPr>
          </a:lstStyle>
          <a:p>
            <a:pPr>
              <a:defRPr/>
            </a:pPr>
            <a:fld id="{97D3663D-3FA2-46A2-9D48-F8A0308EB40C}" type="datetimeFigureOut">
              <a:rPr lang="en-GB"/>
              <a:pPr>
                <a:defRPr/>
              </a:pPr>
              <a:t>07/11/2013</a:t>
            </a:fld>
            <a:endParaRPr lang="en-GB"/>
          </a:p>
        </p:txBody>
      </p:sp>
      <p:sp>
        <p:nvSpPr>
          <p:cNvPr id="3" name="Footer Placeholder 2"/>
          <p:cNvSpPr>
            <a:spLocks noGrp="1"/>
          </p:cNvSpPr>
          <p:nvPr>
            <p:ph type="ftr" sz="quarter" idx="3"/>
          </p:nvPr>
        </p:nvSpPr>
        <p:spPr>
          <a:xfrm>
            <a:off x="304800" y="6410325"/>
            <a:ext cx="3581400" cy="366713"/>
          </a:xfrm>
          <a:prstGeom prst="rect">
            <a:avLst/>
          </a:prstGeom>
        </p:spPr>
        <p:txBody>
          <a:bodyPr vert="horz"/>
          <a:lstStyle>
            <a:lvl1pPr algn="l" eaLnBrk="1" fontAlgn="auto" latinLnBrk="0" hangingPunct="1">
              <a:spcBef>
                <a:spcPts val="0"/>
              </a:spcBef>
              <a:spcAft>
                <a:spcPts val="0"/>
              </a:spcAft>
              <a:defRPr kumimoji="0" sz="1200">
                <a:solidFill>
                  <a:srgbClr val="FFFFFF"/>
                </a:solidFill>
                <a:latin typeface="+mn-lt"/>
              </a:defRPr>
            </a:lvl1pPr>
          </a:lstStyle>
          <a:p>
            <a:pPr>
              <a:defRPr/>
            </a:pPr>
            <a:endParaRPr lang="en-GB"/>
          </a:p>
        </p:txBody>
      </p:sp>
      <p:sp>
        <p:nvSpPr>
          <p:cNvPr id="8" name="Rectangle 7"/>
          <p:cNvSpPr>
            <a:spLocks noChangeArrowheads="1"/>
          </p:cNvSpPr>
          <p:nvPr/>
        </p:nvSpPr>
        <p:spPr bwMode="auto">
          <a:xfrm>
            <a:off x="152400" y="155575"/>
            <a:ext cx="8832850" cy="6546850"/>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wrap="none" anchor="ctr"/>
          <a:lstStyle/>
          <a:p>
            <a:pPr fontAlgn="auto">
              <a:spcBef>
                <a:spcPts val="0"/>
              </a:spcBef>
              <a:spcAft>
                <a:spcPts val="0"/>
              </a:spcAft>
              <a:defRPr/>
            </a:pPr>
            <a:endParaRPr lang="en-US" dirty="0">
              <a:latin typeface="+mn-lt"/>
            </a:endParaRPr>
          </a:p>
        </p:txBody>
      </p:sp>
      <p:sp>
        <p:nvSpPr>
          <p:cNvPr id="10" name="Straight Connector 9"/>
          <p:cNvSpPr>
            <a:spLocks noChangeShapeType="1"/>
          </p:cNvSpPr>
          <p:nvPr/>
        </p:nvSpPr>
        <p:spPr bwMode="auto">
          <a:xfrm>
            <a:off x="152400" y="1276350"/>
            <a:ext cx="8832850"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wrap="none" anchor="ctr"/>
          <a:lstStyle/>
          <a:p>
            <a:pPr fontAlgn="auto">
              <a:spcBef>
                <a:spcPts val="0"/>
              </a:spcBef>
              <a:spcAft>
                <a:spcPts val="0"/>
              </a:spcAft>
              <a:defRPr/>
            </a:pPr>
            <a:endParaRPr lang="en-US">
              <a:latin typeface="+mn-lt"/>
            </a:endParaRPr>
          </a:p>
        </p:txBody>
      </p:sp>
      <p:sp>
        <p:nvSpPr>
          <p:cNvPr id="12" name="Oval 11"/>
          <p:cNvSpPr/>
          <p:nvPr/>
        </p:nvSpPr>
        <p:spPr>
          <a:xfrm>
            <a:off x="4267200" y="955675"/>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5" name="Oval 14"/>
          <p:cNvSpPr/>
          <p:nvPr/>
        </p:nvSpPr>
        <p:spPr>
          <a:xfrm>
            <a:off x="4362450" y="1050925"/>
            <a:ext cx="419100" cy="420688"/>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3" name="Slide Number Placeholder 22"/>
          <p:cNvSpPr>
            <a:spLocks noGrp="1"/>
          </p:cNvSpPr>
          <p:nvPr>
            <p:ph type="sldNum" sz="quarter" idx="4"/>
          </p:nvPr>
        </p:nvSpPr>
        <p:spPr>
          <a:xfrm>
            <a:off x="4343400" y="1039813"/>
            <a:ext cx="457200" cy="441325"/>
          </a:xfrm>
          <a:prstGeom prst="rect">
            <a:avLst/>
          </a:prstGeom>
        </p:spPr>
        <p:txBody>
          <a:bodyPr vert="horz" lIns="45720" rIns="45720" anchor="ctr">
            <a:normAutofit/>
          </a:bodyPr>
          <a:lstStyle>
            <a:lvl1pPr algn="ctr" eaLnBrk="1" fontAlgn="auto" latinLnBrk="0" hangingPunct="1">
              <a:spcBef>
                <a:spcPts val="0"/>
              </a:spcBef>
              <a:spcAft>
                <a:spcPts val="0"/>
              </a:spcAft>
              <a:defRPr kumimoji="0" sz="1600" smtClean="0">
                <a:solidFill>
                  <a:schemeClr val="accent3">
                    <a:shade val="75000"/>
                  </a:schemeClr>
                </a:solidFill>
                <a:latin typeface="+mn-lt"/>
              </a:defRPr>
            </a:lvl1pPr>
          </a:lstStyle>
          <a:p>
            <a:pPr>
              <a:defRPr/>
            </a:pPr>
            <a:fld id="{ED76379B-FC59-4C97-AD44-C404B44660F8}" type="slidenum">
              <a:rPr lang="en-GB"/>
              <a:pPr>
                <a:defRPr/>
              </a:pPr>
              <a:t>‹#›</a:t>
            </a:fld>
            <a:endParaRPr lang="en-GB"/>
          </a:p>
        </p:txBody>
      </p:sp>
      <p:sp>
        <p:nvSpPr>
          <p:cNvPr id="1038" name="Title Placeholder 21"/>
          <p:cNvSpPr>
            <a:spLocks noGrp="1"/>
          </p:cNvSpPr>
          <p:nvPr>
            <p:ph type="title"/>
          </p:nvPr>
        </p:nvSpPr>
        <p:spPr bwMode="auto">
          <a:xfrm>
            <a:off x="301625" y="228600"/>
            <a:ext cx="8534400" cy="7588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39" name="Text Placeholder 12"/>
          <p:cNvSpPr>
            <a:spLocks noGrp="1"/>
          </p:cNvSpPr>
          <p:nvPr>
            <p:ph type="body" idx="1"/>
          </p:nvPr>
        </p:nvSpPr>
        <p:spPr bwMode="auto">
          <a:xfrm>
            <a:off x="301625" y="1524000"/>
            <a:ext cx="8534400" cy="45989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4020" r:id="rId1"/>
    <p:sldLayoutId id="2147484021" r:id="rId2"/>
    <p:sldLayoutId id="2147484022" r:id="rId3"/>
    <p:sldLayoutId id="2147484023" r:id="rId4"/>
    <p:sldLayoutId id="2147484024" r:id="rId5"/>
    <p:sldLayoutId id="2147484025" r:id="rId6"/>
    <p:sldLayoutId id="2147484026" r:id="rId7"/>
    <p:sldLayoutId id="2147484027" r:id="rId8"/>
    <p:sldLayoutId id="2147484028" r:id="rId9"/>
    <p:sldLayoutId id="2147484029" r:id="rId10"/>
    <p:sldLayoutId id="2147484030" r:id="rId11"/>
  </p:sldLayoutIdLst>
  <p:txStyles>
    <p:titleStyle>
      <a:lvl1pPr algn="ctr" rtl="0" fontAlgn="base">
        <a:spcBef>
          <a:spcPct val="0"/>
        </a:spcBef>
        <a:spcAft>
          <a:spcPct val="0"/>
        </a:spcAft>
        <a:defRPr sz="3300" kern="1200">
          <a:solidFill>
            <a:srgbClr val="7B9899"/>
          </a:solidFill>
          <a:latin typeface="+mj-lt"/>
          <a:ea typeface="+mj-ea"/>
          <a:cs typeface="+mj-cs"/>
        </a:defRPr>
      </a:lvl1pPr>
      <a:lvl2pPr algn="ctr" rtl="0" fontAlgn="base">
        <a:spcBef>
          <a:spcPct val="0"/>
        </a:spcBef>
        <a:spcAft>
          <a:spcPct val="0"/>
        </a:spcAft>
        <a:defRPr sz="3300">
          <a:solidFill>
            <a:srgbClr val="7B9899"/>
          </a:solidFill>
          <a:latin typeface="Georgia" pitchFamily="18" charset="0"/>
        </a:defRPr>
      </a:lvl2pPr>
      <a:lvl3pPr algn="ctr" rtl="0" fontAlgn="base">
        <a:spcBef>
          <a:spcPct val="0"/>
        </a:spcBef>
        <a:spcAft>
          <a:spcPct val="0"/>
        </a:spcAft>
        <a:defRPr sz="3300">
          <a:solidFill>
            <a:srgbClr val="7B9899"/>
          </a:solidFill>
          <a:latin typeface="Georgia" pitchFamily="18" charset="0"/>
        </a:defRPr>
      </a:lvl3pPr>
      <a:lvl4pPr algn="ctr" rtl="0" fontAlgn="base">
        <a:spcBef>
          <a:spcPct val="0"/>
        </a:spcBef>
        <a:spcAft>
          <a:spcPct val="0"/>
        </a:spcAft>
        <a:defRPr sz="3300">
          <a:solidFill>
            <a:srgbClr val="7B9899"/>
          </a:solidFill>
          <a:latin typeface="Georgia" pitchFamily="18" charset="0"/>
        </a:defRPr>
      </a:lvl4pPr>
      <a:lvl5pPr algn="ctr" rtl="0" fontAlgn="base">
        <a:spcBef>
          <a:spcPct val="0"/>
        </a:spcBef>
        <a:spcAft>
          <a:spcPct val="0"/>
        </a:spcAft>
        <a:defRPr sz="3300">
          <a:solidFill>
            <a:srgbClr val="7B9899"/>
          </a:solidFill>
          <a:latin typeface="Georgia" pitchFamily="18" charset="0"/>
        </a:defRPr>
      </a:lvl5pPr>
      <a:lvl6pPr marL="457200" algn="ctr" rtl="0" fontAlgn="base">
        <a:spcBef>
          <a:spcPct val="0"/>
        </a:spcBef>
        <a:spcAft>
          <a:spcPct val="0"/>
        </a:spcAft>
        <a:defRPr sz="3300">
          <a:solidFill>
            <a:srgbClr val="7B9899"/>
          </a:solidFill>
          <a:latin typeface="Georgia" pitchFamily="18" charset="0"/>
        </a:defRPr>
      </a:lvl6pPr>
      <a:lvl7pPr marL="914400" algn="ctr" rtl="0" fontAlgn="base">
        <a:spcBef>
          <a:spcPct val="0"/>
        </a:spcBef>
        <a:spcAft>
          <a:spcPct val="0"/>
        </a:spcAft>
        <a:defRPr sz="3300">
          <a:solidFill>
            <a:srgbClr val="7B9899"/>
          </a:solidFill>
          <a:latin typeface="Georgia" pitchFamily="18" charset="0"/>
        </a:defRPr>
      </a:lvl7pPr>
      <a:lvl8pPr marL="1371600" algn="ctr" rtl="0" fontAlgn="base">
        <a:spcBef>
          <a:spcPct val="0"/>
        </a:spcBef>
        <a:spcAft>
          <a:spcPct val="0"/>
        </a:spcAft>
        <a:defRPr sz="3300">
          <a:solidFill>
            <a:srgbClr val="7B9899"/>
          </a:solidFill>
          <a:latin typeface="Georgia" pitchFamily="18" charset="0"/>
        </a:defRPr>
      </a:lvl8pPr>
      <a:lvl9pPr marL="1828800" algn="ctr" rtl="0" fontAlgn="base">
        <a:spcBef>
          <a:spcPct val="0"/>
        </a:spcBef>
        <a:spcAft>
          <a:spcPct val="0"/>
        </a:spcAft>
        <a:defRPr sz="3300">
          <a:solidFill>
            <a:srgbClr val="7B9899"/>
          </a:solidFill>
          <a:latin typeface="Georgia" pitchFamily="18" charset="0"/>
        </a:defRPr>
      </a:lvl9pPr>
    </p:titleStyle>
    <p:bodyStyle>
      <a:lvl1pPr marL="273050" indent="-273050" algn="l" rtl="0" fontAlgn="base">
        <a:spcBef>
          <a:spcPct val="20000"/>
        </a:spcBef>
        <a:spcAft>
          <a:spcPct val="0"/>
        </a:spcAft>
        <a:buClr>
          <a:schemeClr val="accent1"/>
        </a:buClr>
        <a:buSzPct val="85000"/>
        <a:buFont typeface="Wingdings 2" pitchFamily="18" charset="2"/>
        <a:buChar char=""/>
        <a:defRPr sz="2700" kern="1200">
          <a:solidFill>
            <a:schemeClr val="tx1"/>
          </a:solidFill>
          <a:latin typeface="+mn-lt"/>
          <a:ea typeface="+mn-ea"/>
          <a:cs typeface="+mn-cs"/>
        </a:defRPr>
      </a:lvl1pPr>
      <a:lvl2pPr marL="547688" indent="-273050" algn="l" rtl="0" fontAlgn="base">
        <a:spcBef>
          <a:spcPct val="20000"/>
        </a:spcBef>
        <a:spcAft>
          <a:spcPct val="0"/>
        </a:spcAft>
        <a:buClr>
          <a:schemeClr val="accent2"/>
        </a:buClr>
        <a:buSzPct val="70000"/>
        <a:buFont typeface="Wingdings" pitchFamily="2" charset="2"/>
        <a:buChar char=""/>
        <a:defRPr sz="2200" kern="1200">
          <a:solidFill>
            <a:schemeClr val="tx2"/>
          </a:solidFill>
          <a:latin typeface="+mn-lt"/>
          <a:ea typeface="+mn-ea"/>
          <a:cs typeface="+mn-cs"/>
        </a:defRPr>
      </a:lvl2pPr>
      <a:lvl3pPr marL="822325" indent="-228600" algn="l" rtl="0" fontAlgn="base">
        <a:spcBef>
          <a:spcPct val="20000"/>
        </a:spcBef>
        <a:spcAft>
          <a:spcPct val="0"/>
        </a:spcAft>
        <a:buClr>
          <a:srgbClr val="8CADAE"/>
        </a:buClr>
        <a:buSzPct val="75000"/>
        <a:buFont typeface="Wingdings 2" pitchFamily="18" charset="2"/>
        <a:buChar char=""/>
        <a:defRPr sz="2000" kern="1200">
          <a:solidFill>
            <a:schemeClr val="tx1"/>
          </a:solidFill>
          <a:latin typeface="+mn-lt"/>
          <a:ea typeface="+mn-ea"/>
          <a:cs typeface="+mn-cs"/>
        </a:defRPr>
      </a:lvl3pPr>
      <a:lvl4pPr marL="1096963" indent="-228600" algn="l" rtl="0" fontAlgn="base">
        <a:spcBef>
          <a:spcPct val="20000"/>
        </a:spcBef>
        <a:spcAft>
          <a:spcPct val="0"/>
        </a:spcAft>
        <a:buClr>
          <a:srgbClr val="8C7B70"/>
        </a:buClr>
        <a:buSzPct val="70000"/>
        <a:buFont typeface="Wingdings" pitchFamily="2" charset="2"/>
        <a:buChar char=""/>
        <a:defRPr sz="2000" kern="1200">
          <a:solidFill>
            <a:schemeClr val="tx2"/>
          </a:solidFill>
          <a:latin typeface="+mn-lt"/>
          <a:ea typeface="+mn-ea"/>
          <a:cs typeface="+mn-cs"/>
        </a:defRPr>
      </a:lvl4pPr>
      <a:lvl5pPr marL="1371600" indent="-228600" algn="l" rtl="0" fontAlgn="base">
        <a:spcBef>
          <a:spcPct val="20000"/>
        </a:spcBef>
        <a:spcAft>
          <a:spcPct val="0"/>
        </a:spcAft>
        <a:buClr>
          <a:srgbClr val="8FB08C"/>
        </a:buClr>
        <a:buChar char="•"/>
        <a:defRPr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Microsoft_Office_Excel_Chart2.xls"/><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11.xml.rels><?xml version="1.0" encoding="UTF-8" standalone="yes"?>
<Relationships xmlns="http://schemas.openxmlformats.org/package/2006/relationships"><Relationship Id="rId3" Type="http://schemas.openxmlformats.org/officeDocument/2006/relationships/oleObject" Target="../embeddings/Microsoft_Office_Excel_Chart3.xls"/><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12.xml.rels><?xml version="1.0" encoding="UTF-8" standalone="yes"?>
<Relationships xmlns="http://schemas.openxmlformats.org/package/2006/relationships"><Relationship Id="rId3" Type="http://schemas.openxmlformats.org/officeDocument/2006/relationships/oleObject" Target="../embeddings/Microsoft_Office_Excel_Chart4.xls"/><Relationship Id="rId2" Type="http://schemas.openxmlformats.org/officeDocument/2006/relationships/slideLayout" Target="../slideLayouts/slideLayout2.xml"/><Relationship Id="rId1" Type="http://schemas.openxmlformats.org/officeDocument/2006/relationships/vmlDrawing" Target="../drawings/vmlDrawing4.vml"/></Relationships>
</file>

<file path=ppt/slides/_rels/slide13.xml.rels><?xml version="1.0" encoding="UTF-8" standalone="yes"?>
<Relationships xmlns="http://schemas.openxmlformats.org/package/2006/relationships"><Relationship Id="rId3" Type="http://schemas.openxmlformats.org/officeDocument/2006/relationships/oleObject" Target="../embeddings/Microsoft_Office_Excel_Chart5.xls"/><Relationship Id="rId2" Type="http://schemas.openxmlformats.org/officeDocument/2006/relationships/slideLayout" Target="../slideLayouts/slideLayout2.xml"/><Relationship Id="rId1" Type="http://schemas.openxmlformats.org/officeDocument/2006/relationships/vmlDrawing" Target="../drawings/vmlDrawing5.v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oleObject" Target="../embeddings/Microsoft_Office_Excel_Chart1.xls"/><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23850" y="2781300"/>
            <a:ext cx="8424863" cy="3600450"/>
          </a:xfrm>
        </p:spPr>
        <p:txBody>
          <a:bodyPr>
            <a:normAutofit fontScale="55000" lnSpcReduction="20000"/>
          </a:bodyPr>
          <a:lstStyle/>
          <a:p>
            <a:pPr fontAlgn="auto">
              <a:spcAft>
                <a:spcPts val="0"/>
              </a:spcAft>
              <a:buFont typeface="Wingdings 2"/>
              <a:buNone/>
              <a:defRPr/>
            </a:pPr>
            <a:r>
              <a:rPr lang="en-GB" sz="2800" dirty="0" smtClean="0"/>
              <a:t>SEVENTH MEETING OF THE OSLO GROUP OF ENERGY</a:t>
            </a:r>
          </a:p>
          <a:p>
            <a:pPr fontAlgn="auto">
              <a:spcAft>
                <a:spcPts val="0"/>
              </a:spcAft>
              <a:buFont typeface="Wingdings 2"/>
              <a:buNone/>
              <a:defRPr/>
            </a:pPr>
            <a:r>
              <a:rPr lang="en-GB" sz="2800" dirty="0" smtClean="0"/>
              <a:t> STATISTICS</a:t>
            </a:r>
          </a:p>
          <a:p>
            <a:pPr fontAlgn="auto">
              <a:spcAft>
                <a:spcPts val="0"/>
              </a:spcAft>
              <a:buFont typeface="Wingdings 2"/>
              <a:buNone/>
              <a:defRPr/>
            </a:pPr>
            <a:endParaRPr lang="en-GB" sz="2800" dirty="0" smtClean="0"/>
          </a:p>
          <a:p>
            <a:pPr fontAlgn="auto">
              <a:spcAft>
                <a:spcPts val="0"/>
              </a:spcAft>
              <a:buFont typeface="Wingdings 2"/>
              <a:buNone/>
              <a:defRPr/>
            </a:pPr>
            <a:endParaRPr lang="en-GB" sz="2800" dirty="0"/>
          </a:p>
          <a:p>
            <a:pPr fontAlgn="auto">
              <a:spcAft>
                <a:spcPts val="0"/>
              </a:spcAft>
              <a:buFont typeface="Wingdings 2"/>
              <a:buNone/>
              <a:defRPr/>
            </a:pPr>
            <a:r>
              <a:rPr lang="en-GB" sz="2800" dirty="0" smtClean="0"/>
              <a:t>HELSINKI, FINLAND</a:t>
            </a:r>
          </a:p>
          <a:p>
            <a:pPr fontAlgn="auto">
              <a:spcAft>
                <a:spcPts val="0"/>
              </a:spcAft>
              <a:buFont typeface="Wingdings 2"/>
              <a:buNone/>
              <a:defRPr/>
            </a:pPr>
            <a:r>
              <a:rPr lang="en-GB" sz="2800" dirty="0" smtClean="0"/>
              <a:t>23 – 26</a:t>
            </a:r>
            <a:r>
              <a:rPr lang="en-GB" sz="2800" baseline="30000" dirty="0" smtClean="0"/>
              <a:t>TH</a:t>
            </a:r>
            <a:r>
              <a:rPr lang="en-GB" sz="2800" dirty="0" smtClean="0"/>
              <a:t> OCTOBER, 2012</a:t>
            </a:r>
          </a:p>
          <a:p>
            <a:pPr fontAlgn="auto">
              <a:spcAft>
                <a:spcPts val="0"/>
              </a:spcAft>
              <a:buFont typeface="Wingdings 2"/>
              <a:buNone/>
              <a:defRPr/>
            </a:pPr>
            <a:endParaRPr lang="en-GB" sz="2800" dirty="0"/>
          </a:p>
          <a:p>
            <a:pPr fontAlgn="auto">
              <a:spcAft>
                <a:spcPts val="0"/>
              </a:spcAft>
              <a:buFont typeface="Wingdings 2"/>
              <a:buNone/>
              <a:defRPr/>
            </a:pPr>
            <a:endParaRPr lang="en-GB" sz="2800" dirty="0" smtClean="0"/>
          </a:p>
          <a:p>
            <a:pPr fontAlgn="auto">
              <a:spcAft>
                <a:spcPts val="0"/>
              </a:spcAft>
              <a:buFont typeface="Wingdings 2"/>
              <a:buNone/>
              <a:defRPr/>
            </a:pPr>
            <a:endParaRPr lang="en-GB" sz="2800" dirty="0" smtClean="0"/>
          </a:p>
          <a:p>
            <a:pPr fontAlgn="auto">
              <a:spcAft>
                <a:spcPts val="0"/>
              </a:spcAft>
              <a:buFont typeface="Wingdings 2"/>
              <a:buNone/>
              <a:defRPr/>
            </a:pPr>
            <a:r>
              <a:rPr lang="en-GB" sz="2800" dirty="0" smtClean="0"/>
              <a:t>BY</a:t>
            </a:r>
          </a:p>
          <a:p>
            <a:pPr fontAlgn="auto">
              <a:spcAft>
                <a:spcPts val="0"/>
              </a:spcAft>
              <a:buFont typeface="Wingdings 2"/>
              <a:buNone/>
              <a:defRPr/>
            </a:pPr>
            <a:endParaRPr lang="en-GB" sz="2800" dirty="0"/>
          </a:p>
          <a:p>
            <a:pPr fontAlgn="auto">
              <a:spcAft>
                <a:spcPts val="0"/>
              </a:spcAft>
              <a:buFont typeface="Wingdings 2"/>
              <a:buNone/>
              <a:defRPr/>
            </a:pPr>
            <a:r>
              <a:rPr lang="en-GB" sz="2800" dirty="0" smtClean="0"/>
              <a:t>SALIFU ADDO</a:t>
            </a:r>
          </a:p>
          <a:p>
            <a:pPr fontAlgn="auto">
              <a:spcAft>
                <a:spcPts val="0"/>
              </a:spcAft>
              <a:buFont typeface="Wingdings 2"/>
              <a:buNone/>
              <a:defRPr/>
            </a:pPr>
            <a:r>
              <a:rPr lang="en-GB" sz="2800" dirty="0" smtClean="0"/>
              <a:t>ENERGY COMMISSION OF GHANA</a:t>
            </a:r>
            <a:endParaRPr lang="en-GB" sz="2800" dirty="0"/>
          </a:p>
        </p:txBody>
      </p:sp>
      <p:sp>
        <p:nvSpPr>
          <p:cNvPr id="14338" name="Title 1"/>
          <p:cNvSpPr>
            <a:spLocks noGrp="1"/>
          </p:cNvSpPr>
          <p:nvPr>
            <p:ph type="ctrTitle"/>
          </p:nvPr>
        </p:nvSpPr>
        <p:spPr>
          <a:xfrm>
            <a:off x="395288" y="404813"/>
            <a:ext cx="8353425" cy="1655762"/>
          </a:xfrm>
        </p:spPr>
        <p:txBody>
          <a:bodyPr/>
          <a:lstStyle/>
          <a:p>
            <a:r>
              <a:rPr lang="en-GB" sz="3600" smtClean="0"/>
              <a:t>ENERGY STATISTICS IN GHANA</a:t>
            </a:r>
            <a:br>
              <a:rPr lang="en-GB" sz="3600" smtClean="0"/>
            </a:br>
            <a:r>
              <a:rPr lang="en-GB" sz="3600" smtClean="0"/>
              <a:t/>
            </a:r>
            <a:br>
              <a:rPr lang="en-GB" sz="3600" smtClean="0"/>
            </a:br>
            <a:r>
              <a:rPr lang="en-GB" sz="2700" i="1" smtClean="0"/>
              <a:t>Organization, Characteristics and Challenges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p:txBody>
          <a:bodyPr/>
          <a:lstStyle/>
          <a:p>
            <a:r>
              <a:rPr lang="en-GB" smtClean="0">
                <a:solidFill>
                  <a:srgbClr val="7B9899"/>
                </a:solidFill>
              </a:rPr>
              <a:t>Features of Ghana Energy Statistics cont’d</a:t>
            </a:r>
          </a:p>
        </p:txBody>
      </p:sp>
      <p:sp>
        <p:nvSpPr>
          <p:cNvPr id="23554" name="Content Placeholder 2"/>
          <p:cNvSpPr>
            <a:spLocks noGrp="1"/>
          </p:cNvSpPr>
          <p:nvPr>
            <p:ph sz="quarter" idx="1"/>
          </p:nvPr>
        </p:nvSpPr>
        <p:spPr>
          <a:xfrm>
            <a:off x="301625" y="1527175"/>
            <a:ext cx="8504238" cy="4572000"/>
          </a:xfrm>
        </p:spPr>
        <p:txBody>
          <a:bodyPr/>
          <a:lstStyle/>
          <a:p>
            <a:pPr marL="0" indent="0">
              <a:buFont typeface="Wingdings 2" pitchFamily="18" charset="2"/>
              <a:buNone/>
            </a:pPr>
            <a:r>
              <a:rPr lang="en-GB" smtClean="0"/>
              <a:t>Electricity Generation</a:t>
            </a:r>
          </a:p>
          <a:p>
            <a:pPr marL="0" indent="0">
              <a:buFont typeface="Wingdings 2" pitchFamily="18" charset="2"/>
              <a:buNone/>
            </a:pPr>
            <a:endParaRPr lang="en-GB" smtClean="0"/>
          </a:p>
          <a:p>
            <a:pPr marL="0" indent="0">
              <a:buFont typeface="Wingdings 2" pitchFamily="18" charset="2"/>
              <a:buNone/>
            </a:pPr>
            <a:endParaRPr lang="en-GB" smtClean="0"/>
          </a:p>
        </p:txBody>
      </p:sp>
      <p:graphicFrame>
        <p:nvGraphicFramePr>
          <p:cNvPr id="23555" name="Content Placeholder 4"/>
          <p:cNvGraphicFramePr>
            <a:graphicFrameLocks/>
          </p:cNvGraphicFramePr>
          <p:nvPr/>
        </p:nvGraphicFramePr>
        <p:xfrm>
          <a:off x="323850" y="2060575"/>
          <a:ext cx="8496300" cy="4392613"/>
        </p:xfrm>
        <a:graphic>
          <a:graphicData uri="http://schemas.openxmlformats.org/presentationml/2006/ole">
            <p:oleObj spid="_x0000_s23555" r:id="rId3" imgW="8498561" imgH="4395597" progId="Excel.Chart.8">
              <p:embed/>
            </p:oleObj>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p:nvPr>
        </p:nvSpPr>
        <p:spPr/>
        <p:txBody>
          <a:bodyPr/>
          <a:lstStyle/>
          <a:p>
            <a:r>
              <a:rPr lang="en-GB" sz="2800" smtClean="0">
                <a:solidFill>
                  <a:srgbClr val="7B9899"/>
                </a:solidFill>
              </a:rPr>
              <a:t>Features of Ghana Energy Statistics cont’d</a:t>
            </a:r>
          </a:p>
        </p:txBody>
      </p:sp>
      <p:sp>
        <p:nvSpPr>
          <p:cNvPr id="24578" name="Content Placeholder 2"/>
          <p:cNvSpPr>
            <a:spLocks noGrp="1"/>
          </p:cNvSpPr>
          <p:nvPr>
            <p:ph sz="quarter" idx="1"/>
          </p:nvPr>
        </p:nvSpPr>
        <p:spPr>
          <a:xfrm>
            <a:off x="301625" y="1527175"/>
            <a:ext cx="8504238" cy="4781550"/>
          </a:xfrm>
        </p:spPr>
        <p:txBody>
          <a:bodyPr/>
          <a:lstStyle/>
          <a:p>
            <a:pPr marL="0" indent="0">
              <a:buFont typeface="Wingdings 2" pitchFamily="18" charset="2"/>
              <a:buNone/>
            </a:pPr>
            <a:r>
              <a:rPr lang="en-GB" smtClean="0"/>
              <a:t>Electricity Consumption by Sector (2000 – 2011)</a:t>
            </a:r>
          </a:p>
          <a:p>
            <a:pPr marL="0" indent="0">
              <a:buFont typeface="Wingdings 2" pitchFamily="18" charset="2"/>
              <a:buNone/>
            </a:pPr>
            <a:endParaRPr lang="en-GB" smtClean="0"/>
          </a:p>
        </p:txBody>
      </p:sp>
      <p:graphicFrame>
        <p:nvGraphicFramePr>
          <p:cNvPr id="24579" name="Chart 3"/>
          <p:cNvGraphicFramePr>
            <a:graphicFrameLocks/>
          </p:cNvGraphicFramePr>
          <p:nvPr/>
        </p:nvGraphicFramePr>
        <p:xfrm>
          <a:off x="323850" y="1916113"/>
          <a:ext cx="8569325" cy="4681537"/>
        </p:xfrm>
        <a:graphic>
          <a:graphicData uri="http://schemas.openxmlformats.org/presentationml/2006/ole">
            <p:oleObj spid="_x0000_s24579" r:id="rId3" imgW="8571719" imgH="4682134" progId="Excel.Chart.8">
              <p:embed/>
            </p:oleObj>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p:nvPr>
        </p:nvSpPr>
        <p:spPr/>
        <p:txBody>
          <a:bodyPr/>
          <a:lstStyle/>
          <a:p>
            <a:r>
              <a:rPr lang="en-GB" sz="2800" smtClean="0">
                <a:solidFill>
                  <a:srgbClr val="7B9899"/>
                </a:solidFill>
              </a:rPr>
              <a:t>Features of Ghana’s Energy Statistics’ cont’d</a:t>
            </a:r>
          </a:p>
        </p:txBody>
      </p:sp>
      <p:sp>
        <p:nvSpPr>
          <p:cNvPr id="25602" name="Content Placeholder 2"/>
          <p:cNvSpPr>
            <a:spLocks noGrp="1"/>
          </p:cNvSpPr>
          <p:nvPr>
            <p:ph sz="quarter" idx="1"/>
          </p:nvPr>
        </p:nvSpPr>
        <p:spPr>
          <a:xfrm>
            <a:off x="301625" y="1527175"/>
            <a:ext cx="8504238" cy="4572000"/>
          </a:xfrm>
        </p:spPr>
        <p:txBody>
          <a:bodyPr/>
          <a:lstStyle/>
          <a:p>
            <a:pPr marL="0" indent="0">
              <a:buFont typeface="Wingdings 2" pitchFamily="18" charset="2"/>
              <a:buNone/>
            </a:pPr>
            <a:r>
              <a:rPr lang="en-GB" smtClean="0"/>
              <a:t>Petroleum Product Consumption (2000 – 2011)</a:t>
            </a:r>
          </a:p>
          <a:p>
            <a:pPr marL="0" indent="0">
              <a:buFont typeface="Wingdings 2" pitchFamily="18" charset="2"/>
              <a:buNone/>
            </a:pPr>
            <a:endParaRPr lang="en-GB" smtClean="0"/>
          </a:p>
        </p:txBody>
      </p:sp>
      <p:graphicFrame>
        <p:nvGraphicFramePr>
          <p:cNvPr id="25603" name="Chart 3"/>
          <p:cNvGraphicFramePr>
            <a:graphicFrameLocks/>
          </p:cNvGraphicFramePr>
          <p:nvPr/>
        </p:nvGraphicFramePr>
        <p:xfrm>
          <a:off x="539750" y="2057400"/>
          <a:ext cx="8208963" cy="4251325"/>
        </p:xfrm>
        <a:graphic>
          <a:graphicData uri="http://schemas.openxmlformats.org/presentationml/2006/ole">
            <p:oleObj spid="_x0000_s25603" r:id="rId3" imgW="8205927" imgH="4249280" progId="Excel.Chart.8">
              <p:embed/>
            </p:oleObj>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p:nvPr>
        </p:nvSpPr>
        <p:spPr/>
        <p:txBody>
          <a:bodyPr/>
          <a:lstStyle/>
          <a:p>
            <a:r>
              <a:rPr lang="en-GB" smtClean="0">
                <a:solidFill>
                  <a:srgbClr val="7B9899"/>
                </a:solidFill>
              </a:rPr>
              <a:t>Features of Ghana Energy Statistics cont’d</a:t>
            </a:r>
          </a:p>
        </p:txBody>
      </p:sp>
      <p:sp>
        <p:nvSpPr>
          <p:cNvPr id="3" name="Content Placeholder 2"/>
          <p:cNvSpPr>
            <a:spLocks noGrp="1"/>
          </p:cNvSpPr>
          <p:nvPr>
            <p:ph sz="quarter" idx="1"/>
          </p:nvPr>
        </p:nvSpPr>
        <p:spPr>
          <a:xfrm>
            <a:off x="301625" y="1527175"/>
            <a:ext cx="8504238" cy="4572000"/>
          </a:xfrm>
        </p:spPr>
        <p:txBody>
          <a:bodyPr>
            <a:normAutofit/>
          </a:bodyPr>
          <a:lstStyle/>
          <a:p>
            <a:pPr marL="274320" indent="-274320" fontAlgn="auto">
              <a:spcAft>
                <a:spcPts val="0"/>
              </a:spcAft>
              <a:buFont typeface="Wingdings 2"/>
              <a:buChar char=""/>
              <a:defRPr/>
            </a:pPr>
            <a:r>
              <a:rPr lang="en-GB" dirty="0" smtClean="0"/>
              <a:t>Population with access to electricity</a:t>
            </a:r>
          </a:p>
          <a:p>
            <a:pPr marL="0" indent="0" fontAlgn="auto">
              <a:spcAft>
                <a:spcPts val="0"/>
              </a:spcAft>
              <a:buFont typeface="Wingdings 2"/>
              <a:buNone/>
              <a:defRPr/>
            </a:pPr>
            <a:endParaRPr lang="en-GB" dirty="0"/>
          </a:p>
        </p:txBody>
      </p:sp>
      <p:graphicFrame>
        <p:nvGraphicFramePr>
          <p:cNvPr id="26627" name="Chart 4"/>
          <p:cNvGraphicFramePr>
            <a:graphicFrameLocks/>
          </p:cNvGraphicFramePr>
          <p:nvPr/>
        </p:nvGraphicFramePr>
        <p:xfrm>
          <a:off x="250825" y="2060575"/>
          <a:ext cx="8713788" cy="4392613"/>
        </p:xfrm>
        <a:graphic>
          <a:graphicData uri="http://schemas.openxmlformats.org/presentationml/2006/ole">
            <p:oleObj spid="_x0000_s26627" r:id="rId3" imgW="8718036" imgH="4395597" progId="Excel.Chart.8">
              <p:embed/>
            </p:oleObj>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p:nvPr>
        </p:nvSpPr>
        <p:spPr/>
        <p:txBody>
          <a:bodyPr/>
          <a:lstStyle/>
          <a:p>
            <a:r>
              <a:rPr lang="en-GB" smtClean="0">
                <a:solidFill>
                  <a:srgbClr val="7B9899"/>
                </a:solidFill>
              </a:rPr>
              <a:t>Challenges to Energy Statistics</a:t>
            </a:r>
          </a:p>
        </p:txBody>
      </p:sp>
      <p:sp>
        <p:nvSpPr>
          <p:cNvPr id="3" name="Content Placeholder 2"/>
          <p:cNvSpPr>
            <a:spLocks noGrp="1"/>
          </p:cNvSpPr>
          <p:nvPr>
            <p:ph sz="quarter" idx="1"/>
          </p:nvPr>
        </p:nvSpPr>
        <p:spPr>
          <a:xfrm>
            <a:off x="301625" y="1527175"/>
            <a:ext cx="8504238" cy="4572000"/>
          </a:xfrm>
        </p:spPr>
        <p:txBody>
          <a:bodyPr>
            <a:normAutofit fontScale="62500" lnSpcReduction="20000"/>
          </a:bodyPr>
          <a:lstStyle/>
          <a:p>
            <a:pPr marL="274320" indent="-274320" fontAlgn="auto">
              <a:spcAft>
                <a:spcPts val="0"/>
              </a:spcAft>
              <a:buFont typeface="Wingdings 2"/>
              <a:buChar char=""/>
              <a:defRPr/>
            </a:pPr>
            <a:r>
              <a:rPr lang="en-GB" dirty="0" smtClean="0"/>
              <a:t>Increase in the number of institutions in the sector as a result of reform</a:t>
            </a:r>
          </a:p>
          <a:p>
            <a:pPr marL="1200150" lvl="2" indent="-285750" fontAlgn="auto">
              <a:spcAft>
                <a:spcPts val="0"/>
              </a:spcAft>
              <a:buClrTx/>
              <a:buSzTx/>
              <a:buFont typeface="Wingdings" pitchFamily="2" charset="2"/>
              <a:buChar char="v"/>
              <a:defRPr/>
            </a:pPr>
            <a:r>
              <a:rPr lang="en-GB" sz="2100" dirty="0">
                <a:solidFill>
                  <a:prstClr val="black"/>
                </a:solidFill>
                <a:latin typeface="Calibri"/>
              </a:rPr>
              <a:t>Energy market becoming more complex (from one national refinery (</a:t>
            </a:r>
            <a:r>
              <a:rPr lang="en-GB" sz="2100" dirty="0" err="1">
                <a:solidFill>
                  <a:prstClr val="black"/>
                </a:solidFill>
                <a:latin typeface="Calibri"/>
              </a:rPr>
              <a:t>Tema</a:t>
            </a:r>
            <a:r>
              <a:rPr lang="en-GB" sz="2100" dirty="0">
                <a:solidFill>
                  <a:prstClr val="black"/>
                </a:solidFill>
                <a:latin typeface="Calibri"/>
              </a:rPr>
              <a:t> Oil Refinery) in charge of production, import and sales of petroleum products to 9 Bulk Distribution Companies (BDCs) importing finished products and 56 Oil Marketing Companies (OMCs) engaged in distribution of petroleum products). From one electricity generation and transmission company (VRA) and one distribution company (ECG) to 2 generating companies (VRA &amp; SAP), 1 transmission company (</a:t>
            </a:r>
            <a:r>
              <a:rPr lang="en-GB" sz="2100" dirty="0" err="1">
                <a:solidFill>
                  <a:prstClr val="black"/>
                </a:solidFill>
                <a:latin typeface="Calibri"/>
              </a:rPr>
              <a:t>GRIDCo</a:t>
            </a:r>
            <a:r>
              <a:rPr lang="en-GB" sz="2100" dirty="0">
                <a:solidFill>
                  <a:prstClr val="black"/>
                </a:solidFill>
                <a:latin typeface="Calibri"/>
              </a:rPr>
              <a:t>) and 3 distribution companies (ECG, </a:t>
            </a:r>
            <a:r>
              <a:rPr lang="en-GB" sz="2100" dirty="0" err="1">
                <a:solidFill>
                  <a:prstClr val="black"/>
                </a:solidFill>
                <a:latin typeface="Calibri"/>
              </a:rPr>
              <a:t>NEDCo</a:t>
            </a:r>
            <a:r>
              <a:rPr lang="en-GB" sz="2100" dirty="0">
                <a:solidFill>
                  <a:prstClr val="black"/>
                </a:solidFill>
                <a:latin typeface="Calibri"/>
              </a:rPr>
              <a:t> and EPC) </a:t>
            </a:r>
          </a:p>
          <a:p>
            <a:pPr marL="1200150" lvl="2" indent="-285750" fontAlgn="auto">
              <a:spcAft>
                <a:spcPts val="0"/>
              </a:spcAft>
              <a:buClrTx/>
              <a:buSzTx/>
              <a:buFont typeface="Wingdings" pitchFamily="2" charset="2"/>
              <a:buChar char="v"/>
              <a:defRPr/>
            </a:pPr>
            <a:r>
              <a:rPr lang="en-GB" sz="2100" dirty="0">
                <a:solidFill>
                  <a:prstClr val="black"/>
                </a:solidFill>
                <a:latin typeface="Calibri"/>
              </a:rPr>
              <a:t>Increase confidentiality (OMCs reluctant to release data)</a:t>
            </a:r>
          </a:p>
          <a:p>
            <a:pPr marL="274320" indent="-274320" fontAlgn="auto">
              <a:spcAft>
                <a:spcPts val="0"/>
              </a:spcAft>
              <a:buFont typeface="Wingdings 2"/>
              <a:buChar char=""/>
              <a:defRPr/>
            </a:pPr>
            <a:r>
              <a:rPr lang="en-GB" dirty="0" smtClean="0"/>
              <a:t>Difficulty in collecting primary data during surveys</a:t>
            </a:r>
          </a:p>
          <a:p>
            <a:pPr marL="1200150" lvl="2" indent="-285750" fontAlgn="auto">
              <a:spcAft>
                <a:spcPts val="0"/>
              </a:spcAft>
              <a:buClrTx/>
              <a:buSzTx/>
              <a:buFont typeface="Wingdings" pitchFamily="2" charset="2"/>
              <a:buChar char="v"/>
              <a:defRPr/>
            </a:pPr>
            <a:r>
              <a:rPr lang="en-GB" sz="2300" dirty="0">
                <a:solidFill>
                  <a:prstClr val="black"/>
                </a:solidFill>
                <a:latin typeface="Calibri"/>
              </a:rPr>
              <a:t>Non response to survey questionnaires and consumers afraid of releasing data during surveys (e.g. ECs Energy Use Survey – 2010) </a:t>
            </a:r>
            <a:endParaRPr lang="en-GB" sz="2300" i="1" dirty="0">
              <a:solidFill>
                <a:prstClr val="black"/>
              </a:solidFill>
              <a:latin typeface="Calibri"/>
            </a:endParaRPr>
          </a:p>
          <a:p>
            <a:pPr marL="274320" indent="-274320" fontAlgn="auto">
              <a:spcAft>
                <a:spcPts val="0"/>
              </a:spcAft>
              <a:buFont typeface="Wingdings 2"/>
              <a:buChar char=""/>
              <a:defRPr/>
            </a:pPr>
            <a:r>
              <a:rPr lang="en-GB" dirty="0" smtClean="0"/>
              <a:t>Increasing demand for data</a:t>
            </a:r>
          </a:p>
          <a:p>
            <a:pPr marL="1200150" lvl="2" indent="-285750" fontAlgn="auto">
              <a:spcAft>
                <a:spcPts val="0"/>
              </a:spcAft>
              <a:buClrTx/>
              <a:buSzTx/>
              <a:buFont typeface="Wingdings" pitchFamily="2" charset="2"/>
              <a:buChar char="v"/>
              <a:defRPr/>
            </a:pPr>
            <a:r>
              <a:rPr lang="en-GB" sz="2300" dirty="0" smtClean="0">
                <a:solidFill>
                  <a:prstClr val="black"/>
                </a:solidFill>
                <a:latin typeface="Calibri"/>
              </a:rPr>
              <a:t>Increasing </a:t>
            </a:r>
            <a:r>
              <a:rPr lang="en-GB" sz="2300" dirty="0">
                <a:solidFill>
                  <a:prstClr val="black"/>
                </a:solidFill>
                <a:latin typeface="Calibri"/>
              </a:rPr>
              <a:t>demand for data for various policy analysis such as climate change, energy efficiency studies etc. (e.g. Office of Promotion of Energy Efficiency in EC need detailed and disaggregated data to formulate energy efficiency programmes and policies)</a:t>
            </a:r>
          </a:p>
          <a:p>
            <a:pPr marL="274320" indent="-274320" fontAlgn="auto">
              <a:spcAft>
                <a:spcPts val="0"/>
              </a:spcAft>
              <a:buFont typeface="Wingdings 2"/>
              <a:buChar char=""/>
              <a:defRPr/>
            </a:pPr>
            <a:r>
              <a:rPr lang="en-GB" dirty="0" smtClean="0"/>
              <a:t>Delay in getting response to data request from sector institutions</a:t>
            </a:r>
          </a:p>
          <a:p>
            <a:pPr marL="1200150" lvl="2" indent="-285750" fontAlgn="auto">
              <a:spcAft>
                <a:spcPts val="0"/>
              </a:spcAft>
              <a:buClrTx/>
              <a:buSzTx/>
              <a:buFont typeface="Wingdings" pitchFamily="2" charset="2"/>
              <a:buChar char="v"/>
              <a:defRPr/>
            </a:pPr>
            <a:r>
              <a:rPr lang="en-GB" sz="2600" dirty="0" smtClean="0">
                <a:solidFill>
                  <a:prstClr val="black"/>
                </a:solidFill>
                <a:latin typeface="Calibri"/>
              </a:rPr>
              <a:t>VRA, </a:t>
            </a:r>
            <a:r>
              <a:rPr lang="en-GB" sz="2600" dirty="0" err="1" smtClean="0">
                <a:solidFill>
                  <a:prstClr val="black"/>
                </a:solidFill>
                <a:latin typeface="Calibri"/>
              </a:rPr>
              <a:t>GRIDCo</a:t>
            </a:r>
            <a:r>
              <a:rPr lang="en-GB" sz="2600" dirty="0" smtClean="0">
                <a:solidFill>
                  <a:prstClr val="black"/>
                </a:solidFill>
                <a:latin typeface="Calibri"/>
              </a:rPr>
              <a:t>, </a:t>
            </a:r>
            <a:r>
              <a:rPr lang="en-GB" sz="2600" dirty="0" err="1" smtClean="0">
                <a:solidFill>
                  <a:prstClr val="black"/>
                </a:solidFill>
                <a:latin typeface="Calibri"/>
              </a:rPr>
              <a:t>etc</a:t>
            </a:r>
            <a:r>
              <a:rPr lang="en-GB" sz="2600" dirty="0" smtClean="0">
                <a:solidFill>
                  <a:prstClr val="black"/>
                </a:solidFill>
                <a:latin typeface="Calibri"/>
              </a:rPr>
              <a:t> being state institutions delay in responding to data request made</a:t>
            </a:r>
            <a:r>
              <a:rPr lang="en-GB" sz="2600" dirty="0">
                <a:solidFill>
                  <a:prstClr val="black"/>
                </a:solidFill>
                <a:latin typeface="Calibri"/>
              </a:rPr>
              <a:t> </a:t>
            </a:r>
            <a:r>
              <a:rPr lang="en-GB" sz="2600" dirty="0" smtClean="0">
                <a:solidFill>
                  <a:prstClr val="black"/>
                </a:solidFill>
                <a:latin typeface="Calibri"/>
              </a:rPr>
              <a:t>to them</a:t>
            </a:r>
          </a:p>
          <a:p>
            <a:pPr marL="914400" lvl="2" indent="0" fontAlgn="auto">
              <a:spcAft>
                <a:spcPts val="0"/>
              </a:spcAft>
              <a:buClrTx/>
              <a:buSzTx/>
              <a:buFont typeface="Wingdings 2"/>
              <a:buNone/>
              <a:defRPr/>
            </a:pPr>
            <a:endParaRPr lang="en-GB" sz="1600" dirty="0">
              <a:solidFill>
                <a:prstClr val="black"/>
              </a:solidFill>
              <a:latin typeface="Calibri"/>
            </a:endParaRPr>
          </a:p>
          <a:p>
            <a:pPr marL="274320" indent="-274320" fontAlgn="auto">
              <a:spcAft>
                <a:spcPts val="0"/>
              </a:spcAft>
              <a:buFont typeface="Wingdings 2"/>
              <a:buChar char=""/>
              <a:defRPr/>
            </a:pPr>
            <a:r>
              <a:rPr lang="en-GB" dirty="0" smtClean="0"/>
              <a:t>Lack of adequate resources </a:t>
            </a:r>
          </a:p>
          <a:p>
            <a:pPr marL="1097280" lvl="3" fontAlgn="auto">
              <a:spcAft>
                <a:spcPts val="0"/>
              </a:spcAft>
              <a:buClr>
                <a:schemeClr val="accent4"/>
              </a:buClr>
              <a:buFont typeface="Wingdings" pitchFamily="2" charset="2"/>
              <a:buChar char="v"/>
              <a:defRPr/>
            </a:pPr>
            <a:r>
              <a:rPr lang="en-GB" sz="2600" dirty="0" smtClean="0">
                <a:solidFill>
                  <a:schemeClr val="tx1"/>
                </a:solidFill>
                <a:latin typeface="Calibri" pitchFamily="34" charset="0"/>
                <a:cs typeface="Calibri" pitchFamily="34" charset="0"/>
              </a:rPr>
              <a:t>Difficulty in securing the necessary funding to undertake surveys etc</a:t>
            </a:r>
            <a:r>
              <a:rPr lang="en-GB" sz="1500" dirty="0" smtClean="0">
                <a:solidFill>
                  <a:schemeClr val="tx1"/>
                </a:solidFill>
                <a:latin typeface="Calibri" pitchFamily="34" charset="0"/>
                <a:cs typeface="Calibri" pitchFamily="34" charset="0"/>
              </a:rPr>
              <a:t>. </a:t>
            </a:r>
          </a:p>
          <a:p>
            <a:pPr marL="274320" indent="-274320" fontAlgn="auto">
              <a:spcAft>
                <a:spcPts val="0"/>
              </a:spcAft>
              <a:buFont typeface="Wingdings 2"/>
              <a:buChar char=""/>
              <a:defRPr/>
            </a:pPr>
            <a:endParaRPr lang="en-GB" dirty="0" smtClean="0"/>
          </a:p>
          <a:p>
            <a:pPr marL="822960" lvl="2" fontAlgn="auto">
              <a:spcAft>
                <a:spcPts val="0"/>
              </a:spcAft>
              <a:buClr>
                <a:schemeClr val="accent3"/>
              </a:buClr>
              <a:buFont typeface="Wingdings" pitchFamily="2" charset="2"/>
              <a:buChar char="v"/>
              <a:defRPr/>
            </a:pPr>
            <a:endParaRPr lang="en-GB"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title"/>
          </p:nvPr>
        </p:nvSpPr>
        <p:spPr/>
        <p:txBody>
          <a:bodyPr/>
          <a:lstStyle/>
          <a:p>
            <a:r>
              <a:rPr lang="en-GB" smtClean="0">
                <a:solidFill>
                  <a:srgbClr val="7B9899"/>
                </a:solidFill>
              </a:rPr>
              <a:t>Way forward</a:t>
            </a:r>
          </a:p>
        </p:txBody>
      </p:sp>
      <p:sp>
        <p:nvSpPr>
          <p:cNvPr id="3" name="Content Placeholder 2"/>
          <p:cNvSpPr>
            <a:spLocks noGrp="1"/>
          </p:cNvSpPr>
          <p:nvPr>
            <p:ph sz="quarter" idx="1"/>
          </p:nvPr>
        </p:nvSpPr>
        <p:spPr>
          <a:xfrm>
            <a:off x="107950" y="1527175"/>
            <a:ext cx="8928100" cy="4572000"/>
          </a:xfrm>
        </p:spPr>
        <p:txBody>
          <a:bodyPr>
            <a:normAutofit/>
          </a:bodyPr>
          <a:lstStyle/>
          <a:p>
            <a:pPr marL="274320" indent="-274320" fontAlgn="auto">
              <a:spcBef>
                <a:spcPts val="600"/>
              </a:spcBef>
              <a:spcAft>
                <a:spcPts val="0"/>
              </a:spcAft>
              <a:buClr>
                <a:srgbClr val="727CA3"/>
              </a:buClr>
              <a:buSzPct val="76000"/>
              <a:buFont typeface="Wingdings 2"/>
              <a:buChar char=""/>
              <a:defRPr/>
            </a:pPr>
            <a:r>
              <a:rPr lang="en-GB" sz="2600" dirty="0">
                <a:solidFill>
                  <a:prstClr val="black"/>
                </a:solidFill>
                <a:latin typeface="Gill Sans MT"/>
              </a:rPr>
              <a:t>Continue to strengthen expertise and experience to ensure more accurate and complete </a:t>
            </a:r>
            <a:r>
              <a:rPr lang="en-GB" sz="2600" dirty="0" smtClean="0">
                <a:solidFill>
                  <a:prstClr val="black"/>
                </a:solidFill>
                <a:latin typeface="Gill Sans MT"/>
              </a:rPr>
              <a:t>statistics</a:t>
            </a:r>
          </a:p>
          <a:p>
            <a:pPr marL="274320" indent="-274320" fontAlgn="auto">
              <a:spcBef>
                <a:spcPts val="600"/>
              </a:spcBef>
              <a:spcAft>
                <a:spcPts val="0"/>
              </a:spcAft>
              <a:buClr>
                <a:srgbClr val="727CA3"/>
              </a:buClr>
              <a:buSzPct val="76000"/>
              <a:buFont typeface="Wingdings 2"/>
              <a:buChar char=""/>
              <a:defRPr/>
            </a:pPr>
            <a:r>
              <a:rPr lang="en-GB" sz="2600" dirty="0" smtClean="0">
                <a:solidFill>
                  <a:prstClr val="black"/>
                </a:solidFill>
                <a:latin typeface="Gill Sans MT"/>
              </a:rPr>
              <a:t>Continue to collaborate with international agency such as the IEA and UNSD in the area of capacity building to produce a more quality energy statistics</a:t>
            </a:r>
          </a:p>
          <a:p>
            <a:pPr marL="274320" indent="-274320" fontAlgn="auto">
              <a:spcBef>
                <a:spcPts val="600"/>
              </a:spcBef>
              <a:spcAft>
                <a:spcPts val="0"/>
              </a:spcAft>
              <a:buClr>
                <a:srgbClr val="727CA3"/>
              </a:buClr>
              <a:buSzPct val="76000"/>
              <a:buFont typeface="Wingdings 2"/>
              <a:buChar char=""/>
              <a:defRPr/>
            </a:pPr>
            <a:r>
              <a:rPr lang="en-GB" sz="2600" dirty="0" smtClean="0">
                <a:solidFill>
                  <a:prstClr val="black"/>
                </a:solidFill>
                <a:latin typeface="Gill Sans MT"/>
              </a:rPr>
              <a:t>Establishing a comprehensive energy database to facilitate compilation and dissemination of energy statistics</a:t>
            </a:r>
          </a:p>
          <a:p>
            <a:pPr marL="274320" indent="-274320" fontAlgn="auto">
              <a:spcBef>
                <a:spcPts val="600"/>
              </a:spcBef>
              <a:spcAft>
                <a:spcPts val="0"/>
              </a:spcAft>
              <a:buClr>
                <a:srgbClr val="727CA3"/>
              </a:buClr>
              <a:buSzPct val="76000"/>
              <a:buFont typeface="Wingdings 2"/>
              <a:buChar char=""/>
              <a:defRPr/>
            </a:pPr>
            <a:r>
              <a:rPr lang="en-GB" sz="2600" dirty="0" smtClean="0">
                <a:solidFill>
                  <a:prstClr val="black"/>
                </a:solidFill>
                <a:latin typeface="Gill Sans MT"/>
              </a:rPr>
              <a:t>Continue education of target population and the general public on the need to release data during surveys</a:t>
            </a:r>
          </a:p>
          <a:p>
            <a:pPr marL="0" indent="0" fontAlgn="auto">
              <a:spcBef>
                <a:spcPts val="600"/>
              </a:spcBef>
              <a:spcAft>
                <a:spcPts val="0"/>
              </a:spcAft>
              <a:buClr>
                <a:srgbClr val="727CA3"/>
              </a:buClr>
              <a:buSzPct val="76000"/>
              <a:buFont typeface="Wingdings 2"/>
              <a:buNone/>
              <a:defRPr/>
            </a:pPr>
            <a:endParaRPr lang="en-GB" sz="2600" dirty="0" smtClean="0">
              <a:solidFill>
                <a:prstClr val="black"/>
              </a:solidFill>
              <a:latin typeface="Gill Sans MT"/>
            </a:endParaRPr>
          </a:p>
          <a:p>
            <a:pPr marL="274320" indent="-274320" fontAlgn="auto">
              <a:spcBef>
                <a:spcPts val="600"/>
              </a:spcBef>
              <a:spcAft>
                <a:spcPts val="0"/>
              </a:spcAft>
              <a:buClr>
                <a:srgbClr val="727CA3"/>
              </a:buClr>
              <a:buSzPct val="76000"/>
              <a:buFont typeface="Wingdings 2"/>
              <a:buChar char=""/>
              <a:defRPr/>
            </a:pPr>
            <a:endParaRPr lang="en-GB" sz="2600" dirty="0">
              <a:solidFill>
                <a:prstClr val="black"/>
              </a:solidFill>
              <a:latin typeface="Gill Sans MT"/>
            </a:endParaRPr>
          </a:p>
          <a:p>
            <a:pPr marL="0" indent="0" fontAlgn="auto">
              <a:spcAft>
                <a:spcPts val="0"/>
              </a:spcAft>
              <a:buFont typeface="Wingdings 2"/>
              <a:buNone/>
              <a:defRPr/>
            </a:pPr>
            <a:endParaRPr lang="en-GB"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p:nvPr>
        </p:nvSpPr>
        <p:spPr/>
        <p:txBody>
          <a:bodyPr/>
          <a:lstStyle/>
          <a:p>
            <a:r>
              <a:rPr lang="en-GB" smtClean="0">
                <a:solidFill>
                  <a:srgbClr val="7B9899"/>
                </a:solidFill>
              </a:rPr>
              <a:t>Conclusion</a:t>
            </a:r>
          </a:p>
        </p:txBody>
      </p:sp>
      <p:sp>
        <p:nvSpPr>
          <p:cNvPr id="3" name="Content Placeholder 2"/>
          <p:cNvSpPr>
            <a:spLocks noGrp="1"/>
          </p:cNvSpPr>
          <p:nvPr>
            <p:ph sz="quarter" idx="1"/>
          </p:nvPr>
        </p:nvSpPr>
        <p:spPr>
          <a:xfrm>
            <a:off x="301625" y="1527175"/>
            <a:ext cx="8504238" cy="4572000"/>
          </a:xfrm>
        </p:spPr>
        <p:txBody>
          <a:bodyPr>
            <a:normAutofit/>
          </a:bodyPr>
          <a:lstStyle/>
          <a:p>
            <a:pPr marL="274320" indent="-274320" fontAlgn="auto">
              <a:spcAft>
                <a:spcPts val="0"/>
              </a:spcAft>
              <a:buFont typeface="Wingdings 2"/>
              <a:buChar char=""/>
              <a:defRPr/>
            </a:pPr>
            <a:r>
              <a:rPr lang="en-GB" dirty="0" smtClean="0"/>
              <a:t>Idea of establishing the Oslo group is a laudable one</a:t>
            </a:r>
          </a:p>
          <a:p>
            <a:pPr marL="0" indent="0" fontAlgn="auto">
              <a:spcAft>
                <a:spcPts val="0"/>
              </a:spcAft>
              <a:buFont typeface="Wingdings 2"/>
              <a:buNone/>
              <a:defRPr/>
            </a:pPr>
            <a:endParaRPr lang="en-GB" dirty="0" smtClean="0"/>
          </a:p>
          <a:p>
            <a:pPr marL="274320" indent="-274320" fontAlgn="auto">
              <a:spcAft>
                <a:spcPts val="0"/>
              </a:spcAft>
              <a:buFont typeface="Wingdings 2"/>
              <a:buChar char=""/>
              <a:defRPr/>
            </a:pPr>
            <a:r>
              <a:rPr lang="en-GB" dirty="0" smtClean="0"/>
              <a:t>We welcome the opportunity of working with the group</a:t>
            </a:r>
          </a:p>
          <a:p>
            <a:pPr marL="274320" indent="-274320" fontAlgn="auto">
              <a:spcAft>
                <a:spcPts val="0"/>
              </a:spcAft>
              <a:buFont typeface="Wingdings 2"/>
              <a:buChar char=""/>
              <a:defRPr/>
            </a:pPr>
            <a:endParaRPr lang="en-GB" dirty="0"/>
          </a:p>
          <a:p>
            <a:pPr marL="274320" indent="-274320" fontAlgn="auto">
              <a:spcAft>
                <a:spcPts val="0"/>
              </a:spcAft>
              <a:buFont typeface="Wingdings 2"/>
              <a:buChar char=""/>
              <a:defRPr/>
            </a:pPr>
            <a:r>
              <a:rPr lang="en-GB" dirty="0" smtClean="0"/>
              <a:t>Will go a long way in enhancing the quality if energy statistics across the world</a:t>
            </a:r>
            <a:endParaRPr lang="en-GB"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1625" y="1527175"/>
            <a:ext cx="8504238" cy="4572000"/>
          </a:xfrm>
        </p:spPr>
        <p:txBody>
          <a:bodyPr>
            <a:normAutofit/>
          </a:bodyPr>
          <a:lstStyle/>
          <a:p>
            <a:pPr marL="0" indent="0" fontAlgn="auto">
              <a:spcAft>
                <a:spcPts val="0"/>
              </a:spcAft>
              <a:buFont typeface="Wingdings 2"/>
              <a:buNone/>
              <a:defRPr/>
            </a:pPr>
            <a:endParaRPr lang="en-GB" dirty="0" smtClean="0"/>
          </a:p>
          <a:p>
            <a:pPr marL="0" indent="0" fontAlgn="auto">
              <a:spcAft>
                <a:spcPts val="0"/>
              </a:spcAft>
              <a:buFont typeface="Wingdings 2"/>
              <a:buNone/>
              <a:defRPr/>
            </a:pPr>
            <a:endParaRPr lang="en-GB" dirty="0"/>
          </a:p>
          <a:p>
            <a:pPr marL="0" indent="0" fontAlgn="auto">
              <a:spcAft>
                <a:spcPts val="0"/>
              </a:spcAft>
              <a:buFont typeface="Wingdings 2"/>
              <a:buNone/>
              <a:defRPr/>
            </a:pPr>
            <a:endParaRPr lang="en-GB" dirty="0" smtClean="0"/>
          </a:p>
          <a:p>
            <a:pPr marL="0" indent="0" fontAlgn="auto">
              <a:spcAft>
                <a:spcPts val="0"/>
              </a:spcAft>
              <a:buFont typeface="Wingdings 2"/>
              <a:buNone/>
              <a:defRPr/>
            </a:pPr>
            <a:endParaRPr lang="en-GB" dirty="0"/>
          </a:p>
          <a:p>
            <a:pPr marL="0" indent="0" algn="ctr" fontAlgn="auto">
              <a:spcAft>
                <a:spcPts val="0"/>
              </a:spcAft>
              <a:buFont typeface="Wingdings 2"/>
              <a:buNone/>
              <a:defRPr/>
            </a:pPr>
            <a:r>
              <a:rPr lang="en-GB" dirty="0" smtClean="0"/>
              <a:t>Thank You</a:t>
            </a:r>
          </a:p>
          <a:p>
            <a:pPr marL="274320" indent="-274320" fontAlgn="auto">
              <a:spcAft>
                <a:spcPts val="0"/>
              </a:spcAft>
              <a:buFont typeface="Wingdings 2"/>
              <a:buChar char=""/>
              <a:defRPr/>
            </a:pPr>
            <a:endParaRPr lang="en-GB" dirty="0"/>
          </a:p>
          <a:p>
            <a:pPr marL="274320" indent="-274320" fontAlgn="auto">
              <a:spcAft>
                <a:spcPts val="0"/>
              </a:spcAft>
              <a:buFont typeface="Wingdings 2"/>
              <a:buChar char=""/>
              <a:defRPr/>
            </a:pPr>
            <a:endParaRPr lang="en-GB" dirty="0" smtClean="0"/>
          </a:p>
          <a:p>
            <a:pPr marL="0" indent="0" fontAlgn="auto">
              <a:spcAft>
                <a:spcPts val="0"/>
              </a:spcAft>
              <a:buFont typeface="Wingdings 2"/>
              <a:buNone/>
              <a:defRPr/>
            </a:pPr>
            <a:endParaRPr lang="en-GB"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p:txBody>
          <a:bodyPr/>
          <a:lstStyle/>
          <a:p>
            <a:r>
              <a:rPr lang="en-GB" smtClean="0">
                <a:solidFill>
                  <a:srgbClr val="7B9899"/>
                </a:solidFill>
              </a:rPr>
              <a:t>Presentation Outline</a:t>
            </a:r>
          </a:p>
        </p:txBody>
      </p:sp>
      <p:sp>
        <p:nvSpPr>
          <p:cNvPr id="15362" name="Content Placeholder 2"/>
          <p:cNvSpPr>
            <a:spLocks noGrp="1"/>
          </p:cNvSpPr>
          <p:nvPr>
            <p:ph sz="quarter" idx="1"/>
          </p:nvPr>
        </p:nvSpPr>
        <p:spPr>
          <a:xfrm>
            <a:off x="301625" y="2060575"/>
            <a:ext cx="8504238" cy="4038600"/>
          </a:xfrm>
        </p:spPr>
        <p:txBody>
          <a:bodyPr/>
          <a:lstStyle/>
          <a:p>
            <a:r>
              <a:rPr lang="en-GB" smtClean="0"/>
              <a:t>Introduction</a:t>
            </a:r>
          </a:p>
          <a:p>
            <a:r>
              <a:rPr lang="en-GB" smtClean="0"/>
              <a:t>What statistics do we collect?</a:t>
            </a:r>
          </a:p>
          <a:p>
            <a:r>
              <a:rPr lang="en-GB" smtClean="0"/>
              <a:t>Organization of Energy Statistics in Ghana</a:t>
            </a:r>
          </a:p>
          <a:p>
            <a:r>
              <a:rPr lang="en-GB" smtClean="0"/>
              <a:t>Features of Ghana Energy Statistics</a:t>
            </a:r>
          </a:p>
          <a:p>
            <a:r>
              <a:rPr lang="en-GB" smtClean="0"/>
              <a:t>Challenges to Energy Statistics in Ghana</a:t>
            </a:r>
          </a:p>
          <a:p>
            <a:r>
              <a:rPr lang="en-GB" smtClean="0"/>
              <a:t>Way forward</a:t>
            </a:r>
          </a:p>
          <a:p>
            <a:endParaRPr lang="en-GB"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p:txBody>
          <a:bodyPr/>
          <a:lstStyle/>
          <a:p>
            <a:r>
              <a:rPr lang="en-GB" smtClean="0">
                <a:solidFill>
                  <a:srgbClr val="7B9899"/>
                </a:solidFill>
              </a:rPr>
              <a:t>Introduction</a:t>
            </a:r>
          </a:p>
        </p:txBody>
      </p:sp>
      <p:sp>
        <p:nvSpPr>
          <p:cNvPr id="3" name="Content Placeholder 2"/>
          <p:cNvSpPr>
            <a:spLocks noGrp="1"/>
          </p:cNvSpPr>
          <p:nvPr>
            <p:ph sz="quarter" idx="1"/>
          </p:nvPr>
        </p:nvSpPr>
        <p:spPr>
          <a:xfrm>
            <a:off x="107950" y="1527175"/>
            <a:ext cx="8928100" cy="4572000"/>
          </a:xfrm>
        </p:spPr>
        <p:txBody>
          <a:bodyPr>
            <a:normAutofit fontScale="62500" lnSpcReduction="20000"/>
          </a:bodyPr>
          <a:lstStyle/>
          <a:p>
            <a:pPr marL="0" indent="0" fontAlgn="auto">
              <a:spcAft>
                <a:spcPts val="0"/>
              </a:spcAft>
              <a:buFont typeface="Wingdings 2"/>
              <a:buNone/>
              <a:defRPr/>
            </a:pPr>
            <a:r>
              <a:rPr lang="en-GB" dirty="0" smtClean="0"/>
              <a:t>The Energy Commission was established in 1997 under an act of parliament (Act 541) to provide for the regulation, management, development and utilization of energy resources in Ghana.</a:t>
            </a:r>
          </a:p>
          <a:p>
            <a:pPr marL="0" indent="0" fontAlgn="auto">
              <a:spcAft>
                <a:spcPts val="0"/>
              </a:spcAft>
              <a:buFont typeface="Wingdings 2"/>
              <a:buNone/>
              <a:defRPr/>
            </a:pPr>
            <a:endParaRPr lang="en-GB" dirty="0"/>
          </a:p>
          <a:p>
            <a:pPr marL="0" indent="0" fontAlgn="auto">
              <a:spcAft>
                <a:spcPts val="0"/>
              </a:spcAft>
              <a:buFont typeface="Wingdings 2"/>
              <a:buNone/>
              <a:defRPr/>
            </a:pPr>
            <a:r>
              <a:rPr lang="en-GB" dirty="0" smtClean="0"/>
              <a:t>The Commissions function include;</a:t>
            </a:r>
          </a:p>
          <a:p>
            <a:pPr marL="274320" indent="-274320" fontAlgn="auto">
              <a:spcAft>
                <a:spcPts val="0"/>
              </a:spcAft>
              <a:buFont typeface="Wingdings 2"/>
              <a:buChar char=""/>
              <a:defRPr/>
            </a:pPr>
            <a:r>
              <a:rPr lang="en-GB" sz="2400" dirty="0" smtClean="0"/>
              <a:t>Government’s energy policy advisor by making national energy policy recommendations to the Minister for Energy</a:t>
            </a:r>
          </a:p>
          <a:p>
            <a:pPr marL="0" indent="0" fontAlgn="auto">
              <a:spcAft>
                <a:spcPts val="0"/>
              </a:spcAft>
              <a:buFont typeface="Wingdings 2"/>
              <a:buNone/>
              <a:defRPr/>
            </a:pPr>
            <a:endParaRPr lang="en-GB" sz="2400" dirty="0" smtClean="0"/>
          </a:p>
          <a:p>
            <a:pPr marL="274320" indent="-274320" fontAlgn="auto">
              <a:spcAft>
                <a:spcPts val="0"/>
              </a:spcAft>
              <a:buFont typeface="Wingdings 2"/>
              <a:buChar char=""/>
              <a:defRPr/>
            </a:pPr>
            <a:r>
              <a:rPr lang="en-GB" sz="2400" dirty="0" smtClean="0"/>
              <a:t>Formulate national policies for the development and utilization of indigenous energy resources</a:t>
            </a:r>
          </a:p>
          <a:p>
            <a:pPr marL="0" indent="0" fontAlgn="auto">
              <a:spcAft>
                <a:spcPts val="0"/>
              </a:spcAft>
              <a:buFont typeface="Wingdings 2"/>
              <a:buNone/>
              <a:defRPr/>
            </a:pPr>
            <a:endParaRPr lang="en-GB" sz="2400" dirty="0" smtClean="0"/>
          </a:p>
          <a:p>
            <a:pPr marL="274320" indent="-274320" fontAlgn="auto">
              <a:spcAft>
                <a:spcPts val="0"/>
              </a:spcAft>
              <a:buFont typeface="Wingdings 2"/>
              <a:buChar char=""/>
              <a:defRPr/>
            </a:pPr>
            <a:r>
              <a:rPr lang="en-GB" sz="2400" dirty="0" smtClean="0"/>
              <a:t>To prescribe and enforce legislative instruments standards of performance and technical and operational rules of practise for the supply, distribution, sale of electricity and natural gas to consumers by public utilities</a:t>
            </a:r>
          </a:p>
          <a:p>
            <a:pPr marL="274320" indent="-274320" fontAlgn="auto">
              <a:spcAft>
                <a:spcPts val="0"/>
              </a:spcAft>
              <a:buFont typeface="Wingdings 2"/>
              <a:buChar char=""/>
              <a:defRPr/>
            </a:pPr>
            <a:endParaRPr lang="en-GB" sz="2400" dirty="0" smtClean="0"/>
          </a:p>
          <a:p>
            <a:pPr marL="274320" indent="-274320" fontAlgn="auto">
              <a:spcAft>
                <a:spcPts val="0"/>
              </a:spcAft>
              <a:buFont typeface="Wingdings 2"/>
              <a:buChar char=""/>
              <a:defRPr/>
            </a:pPr>
            <a:r>
              <a:rPr lang="en-GB" sz="2400" dirty="0" smtClean="0"/>
              <a:t>To promote energy efficiency and productive uses of electricity, natural gas and petroleum products</a:t>
            </a:r>
          </a:p>
          <a:p>
            <a:pPr marL="0" indent="0" fontAlgn="auto">
              <a:spcAft>
                <a:spcPts val="0"/>
              </a:spcAft>
              <a:buFont typeface="Wingdings 2"/>
              <a:buNone/>
              <a:defRPr/>
            </a:pPr>
            <a:endParaRPr lang="en-GB" sz="2400" dirty="0" smtClean="0"/>
          </a:p>
          <a:p>
            <a:pPr marL="274320" indent="-274320" fontAlgn="auto">
              <a:spcAft>
                <a:spcPts val="0"/>
              </a:spcAft>
              <a:buFont typeface="Wingdings 2"/>
              <a:buChar char=""/>
              <a:defRPr/>
            </a:pPr>
            <a:r>
              <a:rPr lang="en-GB" sz="2400" dirty="0" smtClean="0"/>
              <a:t>To license utilities for the transmission, wholesale supply, distribution and sale of electricity and natural gas</a:t>
            </a:r>
          </a:p>
          <a:p>
            <a:pPr marL="274320" indent="-274320" fontAlgn="auto">
              <a:spcAft>
                <a:spcPts val="0"/>
              </a:spcAft>
              <a:buFont typeface="Wingdings 2"/>
              <a:buChar char=""/>
              <a:defRPr/>
            </a:pPr>
            <a:endParaRPr lang="en-GB" sz="2400" dirty="0" smtClean="0"/>
          </a:p>
          <a:p>
            <a:pPr marL="274320" indent="-274320" fontAlgn="auto">
              <a:spcAft>
                <a:spcPts val="0"/>
              </a:spcAft>
              <a:buFont typeface="Wingdings 2"/>
              <a:buChar char=""/>
              <a:defRPr/>
            </a:pPr>
            <a:r>
              <a:rPr lang="en-GB" sz="2400" dirty="0" smtClean="0"/>
              <a:t>To secure a comprehensive energy database for national energy plan and policy research  </a:t>
            </a:r>
          </a:p>
          <a:p>
            <a:pPr marL="0" indent="0" fontAlgn="auto">
              <a:spcAft>
                <a:spcPts val="0"/>
              </a:spcAft>
              <a:buFont typeface="Wingdings 2"/>
              <a:buNone/>
              <a:defRPr/>
            </a:pPr>
            <a:endParaRPr lang="en-GB"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p:txBody>
          <a:bodyPr/>
          <a:lstStyle/>
          <a:p>
            <a:r>
              <a:rPr lang="en-GB" smtClean="0">
                <a:solidFill>
                  <a:srgbClr val="7B9899"/>
                </a:solidFill>
              </a:rPr>
              <a:t>What statistics do we collect?</a:t>
            </a:r>
          </a:p>
        </p:txBody>
      </p:sp>
      <p:sp>
        <p:nvSpPr>
          <p:cNvPr id="3" name="Content Placeholder 2"/>
          <p:cNvSpPr>
            <a:spLocks noGrp="1"/>
          </p:cNvSpPr>
          <p:nvPr>
            <p:ph sz="quarter" idx="1"/>
          </p:nvPr>
        </p:nvSpPr>
        <p:spPr>
          <a:xfrm>
            <a:off x="301625" y="1527175"/>
            <a:ext cx="8504238" cy="4572000"/>
          </a:xfrm>
        </p:spPr>
        <p:txBody>
          <a:bodyPr>
            <a:normAutofit fontScale="62500" lnSpcReduction="20000"/>
          </a:bodyPr>
          <a:lstStyle/>
          <a:p>
            <a:pPr marL="274320" indent="-274320" fontAlgn="auto">
              <a:spcAft>
                <a:spcPts val="0"/>
              </a:spcAft>
              <a:buFont typeface="Wingdings 2"/>
              <a:buChar char=""/>
              <a:defRPr/>
            </a:pPr>
            <a:r>
              <a:rPr lang="en-GB" dirty="0"/>
              <a:t>Electricity	</a:t>
            </a:r>
          </a:p>
          <a:p>
            <a:pPr marL="822960" lvl="2" fontAlgn="auto">
              <a:spcAft>
                <a:spcPts val="0"/>
              </a:spcAft>
              <a:buClr>
                <a:schemeClr val="accent3"/>
              </a:buClr>
              <a:buFont typeface="Arial" pitchFamily="34" charset="0"/>
              <a:buChar char="•"/>
              <a:defRPr/>
            </a:pPr>
            <a:r>
              <a:rPr lang="en-GB" dirty="0"/>
              <a:t>Generation, </a:t>
            </a:r>
            <a:r>
              <a:rPr lang="en-GB" dirty="0" smtClean="0"/>
              <a:t> import, export, transmission</a:t>
            </a:r>
            <a:r>
              <a:rPr lang="en-GB" dirty="0"/>
              <a:t>, </a:t>
            </a:r>
            <a:r>
              <a:rPr lang="en-GB" dirty="0" smtClean="0"/>
              <a:t>and  </a:t>
            </a:r>
            <a:r>
              <a:rPr lang="en-GB" dirty="0"/>
              <a:t>distribution, </a:t>
            </a:r>
            <a:r>
              <a:rPr lang="en-GB" dirty="0" smtClean="0"/>
              <a:t>losses </a:t>
            </a:r>
            <a:r>
              <a:rPr lang="en-GB" i="1" dirty="0" smtClean="0"/>
              <a:t>(transmission &amp; distribution)</a:t>
            </a:r>
            <a:r>
              <a:rPr lang="en-GB" dirty="0" smtClean="0"/>
              <a:t>,  </a:t>
            </a:r>
            <a:r>
              <a:rPr lang="en-GB" dirty="0"/>
              <a:t>peak demand etc.</a:t>
            </a:r>
          </a:p>
          <a:p>
            <a:pPr marL="822960" lvl="2" fontAlgn="auto">
              <a:spcAft>
                <a:spcPts val="0"/>
              </a:spcAft>
              <a:buClr>
                <a:schemeClr val="accent3"/>
              </a:buClr>
              <a:buFont typeface="Arial" pitchFamily="34" charset="0"/>
              <a:buChar char="•"/>
              <a:defRPr/>
            </a:pPr>
            <a:endParaRPr lang="en-GB" dirty="0"/>
          </a:p>
          <a:p>
            <a:pPr marL="274320" indent="-274320" fontAlgn="auto">
              <a:spcAft>
                <a:spcPts val="0"/>
              </a:spcAft>
              <a:buFont typeface="Wingdings 2"/>
              <a:buChar char=""/>
              <a:defRPr/>
            </a:pPr>
            <a:r>
              <a:rPr lang="en-GB" dirty="0"/>
              <a:t>Crude Oil	</a:t>
            </a:r>
          </a:p>
          <a:p>
            <a:pPr marL="822960" lvl="2" fontAlgn="auto">
              <a:spcAft>
                <a:spcPts val="0"/>
              </a:spcAft>
              <a:buClr>
                <a:schemeClr val="accent3"/>
              </a:buClr>
              <a:buFont typeface="Arial" pitchFamily="34" charset="0"/>
              <a:buChar char="•"/>
              <a:defRPr/>
            </a:pPr>
            <a:r>
              <a:rPr lang="en-GB" dirty="0"/>
              <a:t>Production, import for refinery and electricity generation, export.</a:t>
            </a:r>
          </a:p>
          <a:p>
            <a:pPr marL="822960" lvl="2" fontAlgn="auto">
              <a:spcAft>
                <a:spcPts val="0"/>
              </a:spcAft>
              <a:buClr>
                <a:schemeClr val="accent3"/>
              </a:buClr>
              <a:buFont typeface="Arial" pitchFamily="34" charset="0"/>
              <a:buChar char="•"/>
              <a:defRPr/>
            </a:pPr>
            <a:endParaRPr lang="en-GB" dirty="0"/>
          </a:p>
          <a:p>
            <a:pPr marL="274320" indent="-274320" fontAlgn="auto">
              <a:spcAft>
                <a:spcPts val="0"/>
              </a:spcAft>
              <a:buFont typeface="Wingdings 2"/>
              <a:buChar char=""/>
              <a:defRPr/>
            </a:pPr>
            <a:r>
              <a:rPr lang="en-GB" dirty="0"/>
              <a:t>Natural Gas</a:t>
            </a:r>
          </a:p>
          <a:p>
            <a:pPr marL="822960" lvl="2" fontAlgn="auto">
              <a:spcAft>
                <a:spcPts val="0"/>
              </a:spcAft>
              <a:buClr>
                <a:schemeClr val="accent3"/>
              </a:buClr>
              <a:buFont typeface="Arial" pitchFamily="34" charset="0"/>
              <a:buChar char="•"/>
              <a:defRPr/>
            </a:pPr>
            <a:r>
              <a:rPr lang="en-GB" dirty="0"/>
              <a:t>Production, Import, use for electricity generation, flared, re-injected</a:t>
            </a:r>
          </a:p>
          <a:p>
            <a:pPr marL="822960" lvl="2" fontAlgn="auto">
              <a:spcAft>
                <a:spcPts val="0"/>
              </a:spcAft>
              <a:buClr>
                <a:schemeClr val="accent3"/>
              </a:buClr>
              <a:buFont typeface="Arial" pitchFamily="34" charset="0"/>
              <a:buChar char="•"/>
              <a:defRPr/>
            </a:pPr>
            <a:endParaRPr lang="en-GB" dirty="0"/>
          </a:p>
          <a:p>
            <a:pPr marL="274320" indent="-274320" fontAlgn="auto">
              <a:spcAft>
                <a:spcPts val="0"/>
              </a:spcAft>
              <a:buFont typeface="Wingdings 2"/>
              <a:buChar char=""/>
              <a:defRPr/>
            </a:pPr>
            <a:r>
              <a:rPr lang="en-GB" dirty="0"/>
              <a:t>Petroleum </a:t>
            </a:r>
            <a:r>
              <a:rPr lang="en-GB" dirty="0" smtClean="0"/>
              <a:t>Products</a:t>
            </a:r>
            <a:endParaRPr lang="en-GB" dirty="0"/>
          </a:p>
          <a:p>
            <a:pPr marL="822960" lvl="2" fontAlgn="auto">
              <a:spcAft>
                <a:spcPts val="0"/>
              </a:spcAft>
              <a:buClr>
                <a:schemeClr val="accent3"/>
              </a:buClr>
              <a:buFont typeface="Arial" pitchFamily="34" charset="0"/>
              <a:buChar char="•"/>
              <a:defRPr/>
            </a:pPr>
            <a:r>
              <a:rPr lang="en-GB" dirty="0"/>
              <a:t>Production, import, export, consumption</a:t>
            </a:r>
          </a:p>
          <a:p>
            <a:pPr marL="822960" lvl="2" fontAlgn="auto">
              <a:spcAft>
                <a:spcPts val="0"/>
              </a:spcAft>
              <a:buClr>
                <a:schemeClr val="accent3"/>
              </a:buClr>
              <a:buFont typeface="Arial" pitchFamily="34" charset="0"/>
              <a:buChar char="•"/>
              <a:defRPr/>
            </a:pPr>
            <a:endParaRPr lang="en-GB" dirty="0"/>
          </a:p>
          <a:p>
            <a:pPr marL="274320" indent="-274320" fontAlgn="auto">
              <a:spcAft>
                <a:spcPts val="0"/>
              </a:spcAft>
              <a:buFont typeface="Wingdings 2"/>
              <a:buChar char=""/>
              <a:defRPr/>
            </a:pPr>
            <a:r>
              <a:rPr lang="en-GB" dirty="0"/>
              <a:t>Prices        </a:t>
            </a:r>
          </a:p>
          <a:p>
            <a:pPr marL="822960" lvl="2" fontAlgn="auto">
              <a:spcAft>
                <a:spcPts val="0"/>
              </a:spcAft>
              <a:buClr>
                <a:schemeClr val="accent3"/>
              </a:buClr>
              <a:buFont typeface="Arial" pitchFamily="34" charset="0"/>
              <a:buChar char="•"/>
              <a:defRPr/>
            </a:pPr>
            <a:r>
              <a:rPr lang="en-GB" dirty="0"/>
              <a:t>Crude Oil Prices, electricity prices, petroleum product, wood-fuel (firewood and charcoal</a:t>
            </a:r>
            <a:r>
              <a:rPr lang="en-GB" dirty="0" smtClean="0"/>
              <a:t>)</a:t>
            </a:r>
            <a:endParaRPr lang="en-GB" dirty="0"/>
          </a:p>
          <a:p>
            <a:pPr marL="822960" lvl="2" fontAlgn="auto">
              <a:spcAft>
                <a:spcPts val="0"/>
              </a:spcAft>
              <a:buClr>
                <a:schemeClr val="accent3"/>
              </a:buClr>
              <a:buFont typeface="Arial" pitchFamily="34" charset="0"/>
              <a:buChar char="•"/>
              <a:defRPr/>
            </a:pPr>
            <a:endParaRPr lang="en-GB" dirty="0"/>
          </a:p>
          <a:p>
            <a:pPr marL="274320" indent="-274320" fontAlgn="auto">
              <a:spcAft>
                <a:spcPts val="0"/>
              </a:spcAft>
              <a:buFont typeface="Wingdings 2"/>
              <a:buChar char=""/>
              <a:defRPr/>
            </a:pPr>
            <a:r>
              <a:rPr lang="en-GB" dirty="0" err="1" smtClean="0"/>
              <a:t>Woodfuel</a:t>
            </a:r>
            <a:endParaRPr lang="en-GB" dirty="0" smtClean="0"/>
          </a:p>
          <a:p>
            <a:pPr marL="822960" lvl="2" fontAlgn="auto">
              <a:spcAft>
                <a:spcPts val="0"/>
              </a:spcAft>
              <a:buClr>
                <a:schemeClr val="accent3"/>
              </a:buClr>
              <a:buFont typeface="Wingdings 2"/>
              <a:buChar char=""/>
              <a:defRPr/>
            </a:pPr>
            <a:r>
              <a:rPr lang="en-GB" dirty="0" smtClean="0"/>
              <a:t>Charcoal – production &amp; consumption; firewood – production &amp; consumption; </a:t>
            </a:r>
            <a:r>
              <a:rPr lang="en-GB" dirty="0" err="1" smtClean="0"/>
              <a:t>woodfuel</a:t>
            </a:r>
            <a:r>
              <a:rPr lang="en-GB" dirty="0" smtClean="0"/>
              <a:t> stock level etc.</a:t>
            </a:r>
          </a:p>
          <a:p>
            <a:pPr marL="274320" indent="-274320" fontAlgn="auto">
              <a:spcAft>
                <a:spcPts val="0"/>
              </a:spcAft>
              <a:buFont typeface="Wingdings 2"/>
              <a:buChar char=""/>
              <a:defRPr/>
            </a:pPr>
            <a:r>
              <a:rPr lang="en-GB" dirty="0" smtClean="0"/>
              <a:t>Demographic </a:t>
            </a:r>
            <a:r>
              <a:rPr lang="en-GB" dirty="0"/>
              <a:t>and Economic </a:t>
            </a:r>
          </a:p>
          <a:p>
            <a:pPr marL="822960" lvl="2" fontAlgn="auto">
              <a:spcAft>
                <a:spcPts val="0"/>
              </a:spcAft>
              <a:buClr>
                <a:schemeClr val="accent3"/>
              </a:buClr>
              <a:buFont typeface="Arial" pitchFamily="34" charset="0"/>
              <a:buChar char="•"/>
              <a:defRPr/>
            </a:pPr>
            <a:r>
              <a:rPr lang="en-GB" dirty="0"/>
              <a:t>GDP, per capita income, inflation,  </a:t>
            </a:r>
            <a:r>
              <a:rPr lang="en-GB" dirty="0" smtClean="0"/>
              <a:t>population, exchange rates etc</a:t>
            </a:r>
            <a:r>
              <a:rPr lang="en-GB" dirty="0"/>
              <a:t>. </a:t>
            </a:r>
          </a:p>
          <a:p>
            <a:pPr marL="274320" indent="-274320" fontAlgn="auto">
              <a:spcAft>
                <a:spcPts val="0"/>
              </a:spcAft>
              <a:buFont typeface="Wingdings 2"/>
              <a:buChar char=""/>
              <a:defRPr/>
            </a:pPr>
            <a:endParaRPr lang="en-GB"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a:xfrm>
            <a:off x="822325" y="115888"/>
            <a:ext cx="7521575" cy="720725"/>
          </a:xfrm>
        </p:spPr>
        <p:txBody>
          <a:bodyPr/>
          <a:lstStyle/>
          <a:p>
            <a:r>
              <a:rPr lang="en-GB" sz="2400" smtClean="0">
                <a:solidFill>
                  <a:srgbClr val="7B9899"/>
                </a:solidFill>
              </a:rPr>
              <a:t>Organization of Energy Statistics in Ghana</a:t>
            </a:r>
            <a:endParaRPr lang="en-GB" sz="3200" smtClean="0">
              <a:solidFill>
                <a:srgbClr val="7B9899"/>
              </a:solidFill>
            </a:endParaRPr>
          </a:p>
        </p:txBody>
      </p:sp>
      <p:pic>
        <p:nvPicPr>
          <p:cNvPr id="18434" name="Picture 9"/>
          <p:cNvPicPr>
            <a:picLocks noGrp="1" noChangeAspect="1" noChangeArrowheads="1"/>
          </p:cNvPicPr>
          <p:nvPr>
            <p:ph sz="quarter" idx="1"/>
          </p:nvPr>
        </p:nvPicPr>
        <p:blipFill>
          <a:blip r:embed="rId2" cstate="print"/>
          <a:srcRect/>
          <a:stretch>
            <a:fillRect/>
          </a:stretch>
        </p:blipFill>
        <p:spPr>
          <a:xfrm>
            <a:off x="179388" y="1412875"/>
            <a:ext cx="8785225" cy="5256213"/>
          </a:xfr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a:xfrm>
            <a:off x="301625" y="333375"/>
            <a:ext cx="8534400" cy="654050"/>
          </a:xfrm>
        </p:spPr>
        <p:txBody>
          <a:bodyPr/>
          <a:lstStyle/>
          <a:p>
            <a:r>
              <a:rPr lang="en-GB" sz="2800" smtClean="0">
                <a:solidFill>
                  <a:srgbClr val="7B9899"/>
                </a:solidFill>
              </a:rPr>
              <a:t>Organization of Energy Statistics in Ghana cont’d</a:t>
            </a:r>
            <a:br>
              <a:rPr lang="en-GB" sz="2800" smtClean="0">
                <a:solidFill>
                  <a:srgbClr val="7B9899"/>
                </a:solidFill>
              </a:rPr>
            </a:br>
            <a:r>
              <a:rPr lang="en-GB" sz="2800" smtClean="0">
                <a:solidFill>
                  <a:srgbClr val="7B9899"/>
                </a:solidFill>
              </a:rPr>
              <a:t>Additional Survey</a:t>
            </a:r>
          </a:p>
        </p:txBody>
      </p:sp>
      <p:graphicFrame>
        <p:nvGraphicFramePr>
          <p:cNvPr id="4" name="Content Placeholder 3"/>
          <p:cNvGraphicFramePr>
            <a:graphicFrameLocks noGrp="1"/>
          </p:cNvGraphicFramePr>
          <p:nvPr>
            <p:ph sz="quarter" idx="1"/>
          </p:nvPr>
        </p:nvGraphicFramePr>
        <p:xfrm>
          <a:off x="468313" y="1557338"/>
          <a:ext cx="8352927" cy="4924425"/>
        </p:xfrm>
        <a:graphic>
          <a:graphicData uri="http://schemas.openxmlformats.org/drawingml/2006/table">
            <a:tbl>
              <a:tblPr/>
              <a:tblGrid>
                <a:gridCol w="1784302"/>
                <a:gridCol w="2064852"/>
                <a:gridCol w="2498771"/>
                <a:gridCol w="2005002"/>
              </a:tblGrid>
              <a:tr h="246857">
                <a:tc>
                  <a:txBody>
                    <a:bodyPr/>
                    <a:lstStyle/>
                    <a:p>
                      <a:pPr algn="ctr" fontAlgn="ctr"/>
                      <a:r>
                        <a:rPr lang="en-GB" sz="1600" b="1" i="0" u="none" strike="noStrike" dirty="0">
                          <a:solidFill>
                            <a:srgbClr val="000000"/>
                          </a:solidFill>
                          <a:effectLst/>
                          <a:latin typeface="Calibri"/>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600" b="1" i="0" u="none" strike="noStrike">
                          <a:solidFill>
                            <a:srgbClr val="000000"/>
                          </a:solidFill>
                          <a:effectLst/>
                          <a:latin typeface="Calibri"/>
                        </a:rPr>
                        <a:t>Household</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600" b="1" i="0" u="none" strike="noStrike">
                          <a:solidFill>
                            <a:srgbClr val="000000"/>
                          </a:solidFill>
                          <a:effectLst/>
                          <a:latin typeface="Calibri"/>
                        </a:rPr>
                        <a:t>Commercial &amp; Service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GB" sz="1600" b="1" i="0" u="none" strike="noStrike">
                          <a:solidFill>
                            <a:srgbClr val="000000"/>
                          </a:solidFill>
                          <a:effectLst/>
                          <a:latin typeface="Calibri"/>
                        </a:rPr>
                        <a:t>Industrial</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6857">
                <a:tc>
                  <a:txBody>
                    <a:bodyPr/>
                    <a:lstStyle/>
                    <a:p>
                      <a:pPr algn="l" fontAlgn="ctr"/>
                      <a:r>
                        <a:rPr lang="en-GB" sz="1600" b="0" i="0" u="none" strike="noStrike">
                          <a:solidFill>
                            <a:srgbClr val="000000"/>
                          </a:solidFill>
                          <a:effectLst/>
                          <a:latin typeface="Calibri"/>
                        </a:rPr>
                        <a:t>Periodicity</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1600" b="0" i="0" u="none" strike="noStrike" dirty="0" smtClean="0">
                          <a:solidFill>
                            <a:srgbClr val="000000"/>
                          </a:solidFill>
                          <a:effectLst/>
                          <a:latin typeface="Calibri"/>
                        </a:rPr>
                        <a:t>At</a:t>
                      </a:r>
                      <a:r>
                        <a:rPr lang="en-GB" sz="1600" b="0" i="0" u="none" strike="noStrike" baseline="0" dirty="0" smtClean="0">
                          <a:solidFill>
                            <a:srgbClr val="000000"/>
                          </a:solidFill>
                          <a:effectLst/>
                          <a:latin typeface="Calibri"/>
                        </a:rPr>
                        <a:t> least every 3-5</a:t>
                      </a:r>
                      <a:r>
                        <a:rPr lang="en-GB" sz="1600" b="0" i="0" u="none" strike="noStrike" dirty="0" smtClean="0">
                          <a:solidFill>
                            <a:srgbClr val="000000"/>
                          </a:solidFill>
                          <a:effectLst/>
                          <a:latin typeface="Calibri"/>
                        </a:rPr>
                        <a:t> </a:t>
                      </a:r>
                      <a:r>
                        <a:rPr lang="en-GB" sz="1600" b="0" i="0" u="none" strike="noStrike" dirty="0">
                          <a:solidFill>
                            <a:srgbClr val="000000"/>
                          </a:solidFill>
                          <a:effectLst/>
                          <a:latin typeface="Calibri"/>
                        </a:rPr>
                        <a:t>years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1600" b="0" i="0" u="none" strike="noStrike" dirty="0" smtClean="0">
                          <a:solidFill>
                            <a:srgbClr val="000000"/>
                          </a:solidFill>
                          <a:effectLst/>
                          <a:latin typeface="Calibri"/>
                        </a:rPr>
                        <a:t>At least every 3-5 </a:t>
                      </a:r>
                      <a:r>
                        <a:rPr lang="en-GB" sz="1600" b="0" i="0" u="none" strike="noStrike" dirty="0">
                          <a:solidFill>
                            <a:srgbClr val="000000"/>
                          </a:solidFill>
                          <a:effectLst/>
                          <a:latin typeface="Calibri"/>
                        </a:rPr>
                        <a:t>years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1600" b="0" i="0" u="none" strike="noStrike" dirty="0" smtClean="0">
                          <a:solidFill>
                            <a:srgbClr val="000000"/>
                          </a:solidFill>
                          <a:effectLst/>
                          <a:latin typeface="Calibri"/>
                        </a:rPr>
                        <a:t>At least every 3-5 </a:t>
                      </a:r>
                      <a:r>
                        <a:rPr lang="en-GB" sz="1600" b="0" i="0" u="none" strike="noStrike" dirty="0">
                          <a:solidFill>
                            <a:srgbClr val="000000"/>
                          </a:solidFill>
                          <a:effectLst/>
                          <a:latin typeface="Calibri"/>
                        </a:rPr>
                        <a:t>years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959587">
                <a:tc>
                  <a:txBody>
                    <a:bodyPr/>
                    <a:lstStyle/>
                    <a:p>
                      <a:pPr algn="l" fontAlgn="ctr"/>
                      <a:r>
                        <a:rPr lang="en-GB" sz="1600" b="0" i="0" u="none" strike="noStrike">
                          <a:solidFill>
                            <a:srgbClr val="000000"/>
                          </a:solidFill>
                          <a:effectLst/>
                          <a:latin typeface="Calibri"/>
                        </a:rPr>
                        <a:t>Sample size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1600" b="0" i="0" u="none" strike="noStrike" dirty="0" smtClean="0">
                          <a:solidFill>
                            <a:srgbClr val="000000"/>
                          </a:solidFill>
                          <a:effectLst/>
                          <a:latin typeface="Calibri"/>
                        </a:rPr>
                        <a:t>Determined </a:t>
                      </a:r>
                      <a:r>
                        <a:rPr lang="en-GB" sz="1600" b="0" i="0" u="none" strike="noStrike" dirty="0">
                          <a:solidFill>
                            <a:srgbClr val="000000"/>
                          </a:solidFill>
                          <a:effectLst/>
                          <a:latin typeface="Calibri"/>
                        </a:rPr>
                        <a:t>based on  PHC &amp; GLSS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1600" b="0" i="0" u="none" strike="noStrike" dirty="0" smtClean="0">
                          <a:solidFill>
                            <a:srgbClr val="000000"/>
                          </a:solidFill>
                          <a:effectLst/>
                          <a:latin typeface="Calibri"/>
                        </a:rPr>
                        <a:t>Determined </a:t>
                      </a:r>
                      <a:r>
                        <a:rPr lang="en-GB" sz="1600" b="0" i="0" u="none" strike="noStrike" dirty="0">
                          <a:solidFill>
                            <a:srgbClr val="000000"/>
                          </a:solidFill>
                          <a:effectLst/>
                          <a:latin typeface="Calibri"/>
                        </a:rPr>
                        <a:t>in collaboration with the GSS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1600" b="0" i="0" u="none" strike="noStrike" dirty="0">
                          <a:solidFill>
                            <a:srgbClr val="000000"/>
                          </a:solidFill>
                          <a:effectLst/>
                          <a:latin typeface="Calibri"/>
                        </a:rPr>
                        <a:t>Determined from the directory of industrial establishment published my GSS</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46857">
                <a:tc>
                  <a:txBody>
                    <a:bodyPr/>
                    <a:lstStyle/>
                    <a:p>
                      <a:pPr algn="l" fontAlgn="ctr"/>
                      <a:r>
                        <a:rPr lang="en-GB" sz="1600" b="0" i="0" u="none" strike="noStrike" dirty="0" smtClean="0">
                          <a:solidFill>
                            <a:srgbClr val="000000"/>
                          </a:solidFill>
                          <a:effectLst/>
                          <a:latin typeface="Calibri"/>
                        </a:rPr>
                        <a:t>Interview method</a:t>
                      </a:r>
                      <a:endParaRPr lang="en-GB" sz="1600" b="0" i="0" u="none" strike="noStrike" dirty="0">
                        <a:solidFill>
                          <a:srgbClr val="000000"/>
                        </a:solidFill>
                        <a:effectLst/>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1600" b="0" i="0" u="none" strike="noStrike">
                          <a:solidFill>
                            <a:srgbClr val="000000"/>
                          </a:solidFill>
                          <a:effectLst/>
                          <a:latin typeface="Calibri"/>
                        </a:rPr>
                        <a:t>Face - to face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1600" b="0" i="0" u="none" strike="noStrike">
                          <a:solidFill>
                            <a:srgbClr val="000000"/>
                          </a:solidFill>
                          <a:effectLst/>
                          <a:latin typeface="Calibri"/>
                        </a:rPr>
                        <a:t>Face - to face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1600" b="0" i="0" u="none" strike="noStrike">
                          <a:solidFill>
                            <a:srgbClr val="000000"/>
                          </a:solidFill>
                          <a:effectLst/>
                          <a:latin typeface="Calibri"/>
                        </a:rPr>
                        <a:t>Face - to face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80360">
                <a:tc>
                  <a:txBody>
                    <a:bodyPr/>
                    <a:lstStyle/>
                    <a:p>
                      <a:pPr algn="l" fontAlgn="ctr"/>
                      <a:r>
                        <a:rPr lang="en-GB" sz="1600" b="0" i="0" u="none" strike="noStrike">
                          <a:solidFill>
                            <a:srgbClr val="000000"/>
                          </a:solidFill>
                          <a:effectLst/>
                          <a:latin typeface="Calibri"/>
                        </a:rPr>
                        <a:t>Questionnaire structure &amp; content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1600" b="0" i="0" u="none" strike="noStrike" dirty="0">
                          <a:solidFill>
                            <a:srgbClr val="000000"/>
                          </a:solidFill>
                          <a:effectLst/>
                          <a:latin typeface="Calibri"/>
                        </a:rPr>
                        <a:t>Characteristics of building, floor area, Energy consumption (electricity, petroleum, renewables), penetration of electrical appliances, energy use for lighting, cooling and appliance use, </a:t>
                      </a:r>
                      <a:r>
                        <a:rPr lang="en-GB" sz="1600" b="0" i="0" u="none" strike="noStrike" dirty="0" smtClean="0">
                          <a:solidFill>
                            <a:srgbClr val="000000"/>
                          </a:solidFill>
                          <a:effectLst/>
                          <a:latin typeface="Calibri"/>
                        </a:rPr>
                        <a:t>energy intensities, Expenditure </a:t>
                      </a:r>
                      <a:r>
                        <a:rPr lang="en-GB" sz="1600" b="0" i="0" u="none" strike="noStrike" dirty="0">
                          <a:solidFill>
                            <a:srgbClr val="000000"/>
                          </a:solidFill>
                          <a:effectLst/>
                          <a:latin typeface="Calibri"/>
                        </a:rPr>
                        <a:t>on energy, Energy efficiency, other sources of energy etc.</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1600" b="0" i="0" u="none" strike="noStrike" dirty="0">
                          <a:solidFill>
                            <a:srgbClr val="000000"/>
                          </a:solidFill>
                          <a:effectLst/>
                          <a:latin typeface="Calibri"/>
                        </a:rPr>
                        <a:t>Characteristics of building, floor area of building, Energy consumption (electricity, petroleum, renewables), use of electrical appliances, </a:t>
                      </a:r>
                      <a:r>
                        <a:rPr lang="en-GB" sz="1600" b="0" i="0" u="none" strike="noStrike" dirty="0" smtClean="0">
                          <a:solidFill>
                            <a:srgbClr val="000000"/>
                          </a:solidFill>
                          <a:effectLst/>
                          <a:latin typeface="Calibri"/>
                        </a:rPr>
                        <a:t>energy intensities, Expenditure </a:t>
                      </a:r>
                      <a:r>
                        <a:rPr lang="en-GB" sz="1600" b="0" i="0" u="none" strike="noStrike" dirty="0">
                          <a:solidFill>
                            <a:srgbClr val="000000"/>
                          </a:solidFill>
                          <a:effectLst/>
                          <a:latin typeface="Calibri"/>
                        </a:rPr>
                        <a:t>on energy, Energy efficiency, other sources of energy  </a:t>
                      </a:r>
                      <a:r>
                        <a:rPr lang="en-GB" sz="1600" b="0" i="0" u="none" strike="noStrike" dirty="0" err="1">
                          <a:solidFill>
                            <a:srgbClr val="000000"/>
                          </a:solidFill>
                          <a:effectLst/>
                          <a:latin typeface="Calibri"/>
                        </a:rPr>
                        <a:t>etc</a:t>
                      </a:r>
                      <a:endParaRPr lang="en-GB" sz="1600" b="0" i="0" u="none" strike="noStrike" dirty="0">
                        <a:solidFill>
                          <a:srgbClr val="000000"/>
                        </a:solidFill>
                        <a:effectLst/>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GB" sz="1600" b="0" i="0" u="none" strike="noStrike" dirty="0">
                          <a:solidFill>
                            <a:srgbClr val="000000"/>
                          </a:solidFill>
                          <a:effectLst/>
                          <a:latin typeface="Calibri"/>
                        </a:rPr>
                        <a:t>Capacity utilization, level of output, energy </a:t>
                      </a:r>
                      <a:r>
                        <a:rPr lang="en-GB" sz="1600" b="0" i="0" u="none" strike="noStrike" dirty="0" smtClean="0">
                          <a:solidFill>
                            <a:srgbClr val="000000"/>
                          </a:solidFill>
                          <a:effectLst/>
                          <a:latin typeface="Calibri"/>
                        </a:rPr>
                        <a:t>consumption electricity, petroleum, renewables </a:t>
                      </a:r>
                      <a:r>
                        <a:rPr lang="en-GB" sz="1600" b="0" i="0" u="none" strike="noStrike" dirty="0" err="1" smtClean="0">
                          <a:solidFill>
                            <a:srgbClr val="000000"/>
                          </a:solidFill>
                          <a:effectLst/>
                          <a:latin typeface="Calibri"/>
                        </a:rPr>
                        <a:t>etc</a:t>
                      </a:r>
                      <a:r>
                        <a:rPr lang="en-GB" sz="1600" b="0" i="0" u="none" strike="noStrike" dirty="0" smtClean="0">
                          <a:solidFill>
                            <a:srgbClr val="000000"/>
                          </a:solidFill>
                          <a:effectLst/>
                          <a:latin typeface="Calibri"/>
                        </a:rPr>
                        <a:t>), energy intensities, energy </a:t>
                      </a:r>
                      <a:r>
                        <a:rPr lang="en-GB" sz="1600" b="0" i="0" u="none" strike="noStrike" dirty="0">
                          <a:solidFill>
                            <a:srgbClr val="000000"/>
                          </a:solidFill>
                          <a:effectLst/>
                          <a:latin typeface="Calibri"/>
                        </a:rPr>
                        <a:t>use for process heating, process cooling and refrigeration, machine drive </a:t>
                      </a:r>
                      <a:r>
                        <a:rPr lang="en-GB" sz="1600" b="0" i="0" u="none" strike="noStrike" dirty="0" err="1">
                          <a:solidFill>
                            <a:srgbClr val="000000"/>
                          </a:solidFill>
                          <a:effectLst/>
                          <a:latin typeface="Calibri"/>
                        </a:rPr>
                        <a:t>etc</a:t>
                      </a:r>
                      <a:r>
                        <a:rPr lang="en-GB" sz="1600" b="0" i="0" u="none" strike="noStrike" dirty="0">
                          <a:solidFill>
                            <a:srgbClr val="000000"/>
                          </a:solidFill>
                          <a:effectLst/>
                          <a:latin typeface="Calibri"/>
                        </a:rPr>
                        <a:t>, energy efficiency practices </a:t>
                      </a:r>
                      <a:r>
                        <a:rPr lang="en-GB" sz="1600" b="0" i="0" u="none" strike="noStrike" dirty="0" err="1">
                          <a:solidFill>
                            <a:srgbClr val="000000"/>
                          </a:solidFill>
                          <a:effectLst/>
                          <a:latin typeface="Calibri"/>
                        </a:rPr>
                        <a:t>etc</a:t>
                      </a:r>
                      <a:endParaRPr lang="en-GB" sz="1600" b="0" i="0" u="none" strike="noStrike" dirty="0">
                        <a:solidFill>
                          <a:srgbClr val="000000"/>
                        </a:solidFill>
                        <a:effectLst/>
                        <a:latin typeface="Calibri"/>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p:txBody>
          <a:bodyPr/>
          <a:lstStyle/>
          <a:p>
            <a:r>
              <a:rPr lang="en-GB" smtClean="0">
                <a:solidFill>
                  <a:srgbClr val="7B9899"/>
                </a:solidFill>
              </a:rPr>
              <a:t>Features of Ghana's Energy Statistics</a:t>
            </a:r>
          </a:p>
        </p:txBody>
      </p:sp>
      <p:sp>
        <p:nvSpPr>
          <p:cNvPr id="3" name="Content Placeholder 2"/>
          <p:cNvSpPr>
            <a:spLocks noGrp="1"/>
          </p:cNvSpPr>
          <p:nvPr>
            <p:ph sz="quarter" idx="1"/>
          </p:nvPr>
        </p:nvSpPr>
        <p:spPr>
          <a:xfrm>
            <a:off x="301625" y="1527175"/>
            <a:ext cx="8662988" cy="4572000"/>
          </a:xfrm>
        </p:spPr>
        <p:txBody>
          <a:bodyPr>
            <a:normAutofit fontScale="70000" lnSpcReduction="20000"/>
          </a:bodyPr>
          <a:lstStyle/>
          <a:p>
            <a:pPr marL="274320" indent="-274320" fontAlgn="auto">
              <a:spcAft>
                <a:spcPts val="0"/>
              </a:spcAft>
              <a:buFont typeface="Wingdings 2"/>
              <a:buChar char=""/>
              <a:defRPr/>
            </a:pPr>
            <a:r>
              <a:rPr lang="en-GB" dirty="0" smtClean="0"/>
              <a:t>Section One:	</a:t>
            </a:r>
          </a:p>
          <a:p>
            <a:pPr marL="0" indent="0" fontAlgn="auto">
              <a:spcAft>
                <a:spcPts val="0"/>
              </a:spcAft>
              <a:buFont typeface="Wingdings 2"/>
              <a:buNone/>
              <a:defRPr/>
            </a:pPr>
            <a:r>
              <a:rPr lang="en-GB" dirty="0"/>
              <a:t>	</a:t>
            </a:r>
            <a:r>
              <a:rPr lang="en-GB" dirty="0" smtClean="0"/>
              <a:t>Energy Balance and Indicators</a:t>
            </a:r>
          </a:p>
          <a:p>
            <a:pPr marL="274320" indent="-274320" fontAlgn="auto">
              <a:spcAft>
                <a:spcPts val="0"/>
              </a:spcAft>
              <a:buFont typeface="Wingdings 2"/>
              <a:buChar char=""/>
              <a:defRPr/>
            </a:pPr>
            <a:endParaRPr lang="en-GB" dirty="0"/>
          </a:p>
          <a:p>
            <a:pPr marL="274320" indent="-274320" fontAlgn="auto">
              <a:spcAft>
                <a:spcPts val="0"/>
              </a:spcAft>
              <a:buFont typeface="Wingdings 2"/>
              <a:buChar char=""/>
              <a:defRPr/>
            </a:pPr>
            <a:r>
              <a:rPr lang="en-GB" dirty="0" smtClean="0"/>
              <a:t>Section Two:	</a:t>
            </a:r>
          </a:p>
          <a:p>
            <a:pPr marL="0" indent="0" fontAlgn="auto">
              <a:spcAft>
                <a:spcPts val="0"/>
              </a:spcAft>
              <a:buFont typeface="Wingdings 2"/>
              <a:buNone/>
              <a:defRPr/>
            </a:pPr>
            <a:r>
              <a:rPr lang="en-GB" dirty="0"/>
              <a:t>	</a:t>
            </a:r>
            <a:r>
              <a:rPr lang="en-GB" dirty="0" smtClean="0"/>
              <a:t>Electricity </a:t>
            </a:r>
            <a:r>
              <a:rPr lang="en-GB" i="1" dirty="0" smtClean="0"/>
              <a:t>(Installed capacity, generation, import, export, 	transmission, distribution, consumption, peak demand, losses etc.)</a:t>
            </a:r>
          </a:p>
          <a:p>
            <a:pPr marL="274320" indent="-274320" fontAlgn="auto">
              <a:spcAft>
                <a:spcPts val="0"/>
              </a:spcAft>
              <a:buFont typeface="Wingdings 2"/>
              <a:buChar char=""/>
              <a:defRPr/>
            </a:pPr>
            <a:endParaRPr lang="en-GB" i="1" dirty="0"/>
          </a:p>
          <a:p>
            <a:pPr marL="274320" indent="-274320" fontAlgn="auto">
              <a:spcAft>
                <a:spcPts val="0"/>
              </a:spcAft>
              <a:buFont typeface="Wingdings 2"/>
              <a:buChar char=""/>
              <a:defRPr/>
            </a:pPr>
            <a:r>
              <a:rPr lang="en-GB" dirty="0" smtClean="0"/>
              <a:t>Section Three: </a:t>
            </a:r>
          </a:p>
          <a:p>
            <a:pPr marL="0" indent="0" fontAlgn="auto">
              <a:spcAft>
                <a:spcPts val="0"/>
              </a:spcAft>
              <a:buFont typeface="Wingdings 2"/>
              <a:buNone/>
              <a:defRPr/>
            </a:pPr>
            <a:r>
              <a:rPr lang="en-GB" dirty="0"/>
              <a:t>	</a:t>
            </a:r>
            <a:r>
              <a:rPr lang="en-GB" dirty="0" smtClean="0"/>
              <a:t>Petroleum </a:t>
            </a:r>
            <a:r>
              <a:rPr lang="en-GB" i="1" dirty="0" smtClean="0"/>
              <a:t>(Production, import, export, consumption </a:t>
            </a:r>
            <a:r>
              <a:rPr lang="en-GB" i="1" dirty="0" err="1" smtClean="0"/>
              <a:t>etc</a:t>
            </a:r>
            <a:r>
              <a:rPr lang="en-GB" i="1" dirty="0" smtClean="0"/>
              <a:t>)</a:t>
            </a:r>
          </a:p>
          <a:p>
            <a:pPr marL="274320" indent="-274320" fontAlgn="auto">
              <a:spcAft>
                <a:spcPts val="0"/>
              </a:spcAft>
              <a:buFont typeface="Wingdings 2"/>
              <a:buChar char=""/>
              <a:defRPr/>
            </a:pPr>
            <a:endParaRPr lang="en-GB" i="1" dirty="0"/>
          </a:p>
          <a:p>
            <a:pPr marL="274320" indent="-274320" fontAlgn="auto">
              <a:spcAft>
                <a:spcPts val="0"/>
              </a:spcAft>
              <a:buFont typeface="Wingdings 2"/>
              <a:buChar char=""/>
              <a:defRPr/>
            </a:pPr>
            <a:r>
              <a:rPr lang="en-GB" dirty="0" smtClean="0"/>
              <a:t>Section Four: </a:t>
            </a:r>
          </a:p>
          <a:p>
            <a:pPr marL="0" indent="0" fontAlgn="auto">
              <a:spcAft>
                <a:spcPts val="0"/>
              </a:spcAft>
              <a:buFont typeface="Wingdings 2"/>
              <a:buNone/>
              <a:defRPr/>
            </a:pPr>
            <a:r>
              <a:rPr lang="en-GB" dirty="0"/>
              <a:t>	</a:t>
            </a:r>
            <a:r>
              <a:rPr lang="en-GB" dirty="0" err="1" smtClean="0"/>
              <a:t>Woodfuel</a:t>
            </a:r>
            <a:r>
              <a:rPr lang="en-GB" dirty="0" smtClean="0"/>
              <a:t> </a:t>
            </a:r>
            <a:r>
              <a:rPr lang="en-GB" i="1" dirty="0" smtClean="0"/>
              <a:t>(Production, import</a:t>
            </a:r>
            <a:r>
              <a:rPr lang="en-GB" i="1" smtClean="0"/>
              <a:t>, export, consumption </a:t>
            </a:r>
            <a:r>
              <a:rPr lang="en-GB" i="1" dirty="0" err="1" smtClean="0"/>
              <a:t>etc</a:t>
            </a:r>
            <a:r>
              <a:rPr lang="en-GB" i="1" dirty="0" smtClean="0"/>
              <a:t>)</a:t>
            </a:r>
          </a:p>
          <a:p>
            <a:pPr marL="274320" indent="-274320" fontAlgn="auto">
              <a:spcAft>
                <a:spcPts val="0"/>
              </a:spcAft>
              <a:buFont typeface="Wingdings 2"/>
              <a:buChar char=""/>
              <a:defRPr/>
            </a:pPr>
            <a:endParaRPr lang="en-GB" i="1" dirty="0"/>
          </a:p>
          <a:p>
            <a:pPr marL="274320" indent="-274320" fontAlgn="auto">
              <a:spcAft>
                <a:spcPts val="0"/>
              </a:spcAft>
              <a:buFont typeface="Wingdings 2"/>
              <a:buChar char=""/>
              <a:defRPr/>
            </a:pPr>
            <a:r>
              <a:rPr lang="en-GB" dirty="0" smtClean="0"/>
              <a:t>Section Five:</a:t>
            </a:r>
          </a:p>
          <a:p>
            <a:pPr marL="0" indent="0" fontAlgn="auto">
              <a:spcAft>
                <a:spcPts val="0"/>
              </a:spcAft>
              <a:buFont typeface="Wingdings 2"/>
              <a:buNone/>
              <a:defRPr/>
            </a:pPr>
            <a:r>
              <a:rPr lang="en-GB" dirty="0"/>
              <a:t>	</a:t>
            </a:r>
            <a:r>
              <a:rPr lang="en-GB" dirty="0" smtClean="0"/>
              <a:t>Energy Prices </a:t>
            </a:r>
            <a:r>
              <a:rPr lang="en-GB" i="1" dirty="0" smtClean="0"/>
              <a:t>(Electricity, crude oil, petroleum products, </a:t>
            </a:r>
            <a:r>
              <a:rPr lang="en-GB" i="1" dirty="0" err="1" smtClean="0"/>
              <a:t>woodfuel</a:t>
            </a:r>
            <a:r>
              <a:rPr lang="en-GB" i="1" dirty="0" smtClean="0"/>
              <a:t> 	(firewood &amp; charcoal) </a:t>
            </a:r>
            <a:r>
              <a:rPr lang="en-GB" i="1" dirty="0" err="1" smtClean="0"/>
              <a:t>etc</a:t>
            </a:r>
            <a:endParaRPr lang="en-GB" dirty="0" smtClean="0"/>
          </a:p>
          <a:p>
            <a:pPr marL="0" indent="0" fontAlgn="auto">
              <a:spcAft>
                <a:spcPts val="0"/>
              </a:spcAft>
              <a:buFont typeface="Wingdings 2"/>
              <a:buNone/>
              <a:defRPr/>
            </a:pPr>
            <a:endParaRPr lang="en-GB" dirty="0" smtClean="0"/>
          </a:p>
          <a:p>
            <a:pPr marL="0" indent="0" fontAlgn="auto">
              <a:spcAft>
                <a:spcPts val="0"/>
              </a:spcAft>
              <a:buFont typeface="Wingdings 2"/>
              <a:buNone/>
              <a:defRPr/>
            </a:pPr>
            <a:endParaRPr lang="en-GB"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p:nvPr>
        </p:nvSpPr>
        <p:spPr/>
        <p:txBody>
          <a:bodyPr/>
          <a:lstStyle/>
          <a:p>
            <a:r>
              <a:rPr lang="en-GB" smtClean="0">
                <a:solidFill>
                  <a:srgbClr val="7B9899"/>
                </a:solidFill>
              </a:rPr>
              <a:t>Features of Ghana Energy Statistics</a:t>
            </a:r>
          </a:p>
        </p:txBody>
      </p:sp>
      <p:sp>
        <p:nvSpPr>
          <p:cNvPr id="3" name="Content Placeholder 2"/>
          <p:cNvSpPr>
            <a:spLocks noGrp="1"/>
          </p:cNvSpPr>
          <p:nvPr>
            <p:ph sz="quarter" idx="1"/>
          </p:nvPr>
        </p:nvSpPr>
        <p:spPr>
          <a:xfrm>
            <a:off x="301625" y="1527175"/>
            <a:ext cx="8504238" cy="4572000"/>
          </a:xfrm>
        </p:spPr>
        <p:txBody>
          <a:bodyPr>
            <a:normAutofit/>
          </a:bodyPr>
          <a:lstStyle/>
          <a:p>
            <a:pPr marL="274320" indent="-274320" fontAlgn="auto">
              <a:spcAft>
                <a:spcPts val="0"/>
              </a:spcAft>
              <a:buFont typeface="Wingdings 2"/>
              <a:buChar char=""/>
              <a:defRPr/>
            </a:pPr>
            <a:r>
              <a:rPr lang="en-GB" dirty="0" smtClean="0"/>
              <a:t>Total Installed Electricity Generation Capacity (MW)</a:t>
            </a:r>
          </a:p>
          <a:p>
            <a:pPr marL="0" indent="0" fontAlgn="auto">
              <a:spcAft>
                <a:spcPts val="0"/>
              </a:spcAft>
              <a:buFont typeface="Wingdings 2"/>
              <a:buNone/>
              <a:defRPr/>
            </a:pPr>
            <a:endParaRPr lang="en-GB" dirty="0"/>
          </a:p>
        </p:txBody>
      </p:sp>
      <p:graphicFrame>
        <p:nvGraphicFramePr>
          <p:cNvPr id="5" name="Table 4"/>
          <p:cNvGraphicFramePr>
            <a:graphicFrameLocks noGrp="1"/>
          </p:cNvGraphicFramePr>
          <p:nvPr/>
        </p:nvGraphicFramePr>
        <p:xfrm>
          <a:off x="900113" y="2276475"/>
          <a:ext cx="7560840" cy="3672407"/>
        </p:xfrm>
        <a:graphic>
          <a:graphicData uri="http://schemas.openxmlformats.org/drawingml/2006/table">
            <a:tbl>
              <a:tblPr>
                <a:tableStyleId>{5C22544A-7EE6-4342-B048-85BDC9FD1C3A}</a:tableStyleId>
              </a:tblPr>
              <a:tblGrid>
                <a:gridCol w="2520280"/>
                <a:gridCol w="2520280"/>
                <a:gridCol w="2520280"/>
              </a:tblGrid>
              <a:tr h="1736165">
                <a:tc>
                  <a:txBody>
                    <a:bodyPr/>
                    <a:lstStyle/>
                    <a:p>
                      <a:pPr algn="ctr" fontAlgn="ctr"/>
                      <a:r>
                        <a:rPr lang="en-GB" sz="1600" b="1" u="none" strike="noStrike" dirty="0">
                          <a:effectLst/>
                        </a:rPr>
                        <a:t>Type</a:t>
                      </a:r>
                      <a:endParaRPr lang="en-GB" sz="1600" b="1" i="0" u="none" strike="noStrike" dirty="0">
                        <a:solidFill>
                          <a:srgbClr val="000000"/>
                        </a:solidFill>
                        <a:effectLst/>
                        <a:latin typeface="Calibri"/>
                      </a:endParaRPr>
                    </a:p>
                  </a:txBody>
                  <a:tcPr marL="9525" marR="9525" marT="9525" marB="0" anchor="ctr"/>
                </a:tc>
                <a:tc>
                  <a:txBody>
                    <a:bodyPr/>
                    <a:lstStyle/>
                    <a:p>
                      <a:pPr algn="ctr" fontAlgn="ctr"/>
                      <a:r>
                        <a:rPr lang="en-GB" sz="1600" b="1" u="none" strike="noStrike" dirty="0">
                          <a:effectLst/>
                        </a:rPr>
                        <a:t>Installed Capacity (MW)</a:t>
                      </a:r>
                      <a:endParaRPr lang="en-GB" sz="1600" b="1" i="0" u="none" strike="noStrike" dirty="0">
                        <a:solidFill>
                          <a:srgbClr val="000000"/>
                        </a:solidFill>
                        <a:effectLst/>
                        <a:latin typeface="Calibri"/>
                      </a:endParaRPr>
                    </a:p>
                  </a:txBody>
                  <a:tcPr marL="9525" marR="9525" marT="9525" marB="0" anchor="ctr"/>
                </a:tc>
                <a:tc>
                  <a:txBody>
                    <a:bodyPr/>
                    <a:lstStyle/>
                    <a:p>
                      <a:pPr algn="ctr" fontAlgn="ctr"/>
                      <a:r>
                        <a:rPr lang="en-GB" sz="1600" b="1" u="none" strike="noStrike" dirty="0">
                          <a:effectLst/>
                        </a:rPr>
                        <a:t>%</a:t>
                      </a:r>
                      <a:endParaRPr lang="en-GB" sz="1600" b="1" i="0" u="none" strike="noStrike" dirty="0">
                        <a:solidFill>
                          <a:srgbClr val="000000"/>
                        </a:solidFill>
                        <a:effectLst/>
                        <a:latin typeface="Calibri"/>
                      </a:endParaRPr>
                    </a:p>
                  </a:txBody>
                  <a:tcPr marL="9525" marR="9525" marT="9525" marB="0" anchor="ctr"/>
                </a:tc>
              </a:tr>
              <a:tr h="645414">
                <a:tc>
                  <a:txBody>
                    <a:bodyPr/>
                    <a:lstStyle/>
                    <a:p>
                      <a:pPr algn="l" fontAlgn="ctr"/>
                      <a:r>
                        <a:rPr lang="en-GB" sz="1600" u="none" strike="noStrike">
                          <a:effectLst/>
                        </a:rPr>
                        <a:t>Hydro</a:t>
                      </a:r>
                      <a:endParaRPr lang="en-GB" sz="1600" b="0" i="0" u="none" strike="noStrike">
                        <a:solidFill>
                          <a:srgbClr val="000000"/>
                        </a:solidFill>
                        <a:effectLst/>
                        <a:latin typeface="Calibri"/>
                      </a:endParaRPr>
                    </a:p>
                  </a:txBody>
                  <a:tcPr marL="9525" marR="9525" marT="9525" marB="0" anchor="ctr"/>
                </a:tc>
                <a:tc>
                  <a:txBody>
                    <a:bodyPr/>
                    <a:lstStyle/>
                    <a:p>
                      <a:pPr algn="ctr" fontAlgn="ctr"/>
                      <a:r>
                        <a:rPr lang="en-GB" sz="1600" u="none" strike="noStrike" dirty="0">
                          <a:effectLst/>
                        </a:rPr>
                        <a:t>1,180</a:t>
                      </a:r>
                      <a:endParaRPr lang="en-GB" sz="1600" b="0" i="0" u="none" strike="noStrike" dirty="0">
                        <a:solidFill>
                          <a:srgbClr val="000000"/>
                        </a:solidFill>
                        <a:effectLst/>
                        <a:latin typeface="Calibri"/>
                      </a:endParaRPr>
                    </a:p>
                  </a:txBody>
                  <a:tcPr marL="9525" marR="9525" marT="9525" marB="0" anchor="ctr"/>
                </a:tc>
                <a:tc>
                  <a:txBody>
                    <a:bodyPr/>
                    <a:lstStyle/>
                    <a:p>
                      <a:pPr algn="ctr" fontAlgn="ctr"/>
                      <a:r>
                        <a:rPr lang="en-GB" sz="1600" u="none" strike="noStrike">
                          <a:effectLst/>
                        </a:rPr>
                        <a:t>54.4</a:t>
                      </a:r>
                      <a:endParaRPr lang="en-GB" sz="1600" b="0" i="0" u="none" strike="noStrike">
                        <a:solidFill>
                          <a:srgbClr val="000000"/>
                        </a:solidFill>
                        <a:effectLst/>
                        <a:latin typeface="Calibri"/>
                      </a:endParaRPr>
                    </a:p>
                  </a:txBody>
                  <a:tcPr marL="9525" marR="9525" marT="9525" marB="0" anchor="ctr"/>
                </a:tc>
              </a:tr>
              <a:tr h="645414">
                <a:tc>
                  <a:txBody>
                    <a:bodyPr/>
                    <a:lstStyle/>
                    <a:p>
                      <a:pPr algn="l" fontAlgn="ctr"/>
                      <a:r>
                        <a:rPr lang="en-GB" sz="1600" u="none" strike="noStrike">
                          <a:effectLst/>
                        </a:rPr>
                        <a:t>Thermal</a:t>
                      </a:r>
                      <a:endParaRPr lang="en-GB" sz="1600" b="0" i="0" u="none" strike="noStrike">
                        <a:solidFill>
                          <a:srgbClr val="000000"/>
                        </a:solidFill>
                        <a:effectLst/>
                        <a:latin typeface="Calibri"/>
                      </a:endParaRPr>
                    </a:p>
                  </a:txBody>
                  <a:tcPr marL="9525" marR="9525" marT="9525" marB="0" anchor="ctr"/>
                </a:tc>
                <a:tc>
                  <a:txBody>
                    <a:bodyPr/>
                    <a:lstStyle/>
                    <a:p>
                      <a:pPr algn="ctr" fontAlgn="ctr"/>
                      <a:r>
                        <a:rPr lang="en-GB" sz="1600" u="none" strike="noStrike">
                          <a:effectLst/>
                        </a:rPr>
                        <a:t>990</a:t>
                      </a:r>
                      <a:endParaRPr lang="en-GB" sz="1600" b="0" i="0" u="none" strike="noStrike">
                        <a:solidFill>
                          <a:srgbClr val="000000"/>
                        </a:solidFill>
                        <a:effectLst/>
                        <a:latin typeface="Calibri"/>
                      </a:endParaRPr>
                    </a:p>
                  </a:txBody>
                  <a:tcPr marL="9525" marR="9525" marT="9525" marB="0" anchor="ctr"/>
                </a:tc>
                <a:tc>
                  <a:txBody>
                    <a:bodyPr/>
                    <a:lstStyle/>
                    <a:p>
                      <a:pPr algn="ctr" fontAlgn="ctr"/>
                      <a:r>
                        <a:rPr lang="en-GB" sz="1600" u="none" strike="noStrike" dirty="0">
                          <a:effectLst/>
                        </a:rPr>
                        <a:t>45.6</a:t>
                      </a:r>
                      <a:endParaRPr lang="en-GB" sz="1600" b="0" i="0" u="none" strike="noStrike" dirty="0">
                        <a:solidFill>
                          <a:srgbClr val="000000"/>
                        </a:solidFill>
                        <a:effectLst/>
                        <a:latin typeface="Calibri"/>
                      </a:endParaRPr>
                    </a:p>
                  </a:txBody>
                  <a:tcPr marL="9525" marR="9525" marT="9525" marB="0" anchor="ctr"/>
                </a:tc>
              </a:tr>
              <a:tr h="645414">
                <a:tc>
                  <a:txBody>
                    <a:bodyPr/>
                    <a:lstStyle/>
                    <a:p>
                      <a:pPr algn="l" fontAlgn="ctr"/>
                      <a:r>
                        <a:rPr lang="en-GB" sz="1600" u="none" strike="noStrike">
                          <a:effectLst/>
                        </a:rPr>
                        <a:t>Total</a:t>
                      </a:r>
                      <a:endParaRPr lang="en-GB" sz="1600" b="0" i="0" u="none" strike="noStrike">
                        <a:solidFill>
                          <a:srgbClr val="000000"/>
                        </a:solidFill>
                        <a:effectLst/>
                        <a:latin typeface="Calibri"/>
                      </a:endParaRPr>
                    </a:p>
                  </a:txBody>
                  <a:tcPr marL="9525" marR="9525" marT="9525" marB="0" anchor="ctr"/>
                </a:tc>
                <a:tc>
                  <a:txBody>
                    <a:bodyPr/>
                    <a:lstStyle/>
                    <a:p>
                      <a:pPr algn="ctr" fontAlgn="ctr"/>
                      <a:r>
                        <a:rPr lang="en-GB" sz="1600" u="none" strike="noStrike">
                          <a:effectLst/>
                        </a:rPr>
                        <a:t>2,170</a:t>
                      </a:r>
                      <a:endParaRPr lang="en-GB" sz="1600" b="0" i="0" u="none" strike="noStrike">
                        <a:solidFill>
                          <a:srgbClr val="000000"/>
                        </a:solidFill>
                        <a:effectLst/>
                        <a:latin typeface="Calibri"/>
                      </a:endParaRPr>
                    </a:p>
                  </a:txBody>
                  <a:tcPr marL="9525" marR="9525" marT="9525" marB="0" anchor="ctr"/>
                </a:tc>
                <a:tc>
                  <a:txBody>
                    <a:bodyPr/>
                    <a:lstStyle/>
                    <a:p>
                      <a:pPr algn="ctr" fontAlgn="ctr"/>
                      <a:r>
                        <a:rPr lang="en-GB" sz="1600" u="none" strike="noStrike" dirty="0">
                          <a:effectLst/>
                        </a:rPr>
                        <a:t>100</a:t>
                      </a:r>
                      <a:endParaRPr lang="en-GB" sz="1600" b="0" i="0" u="none" strike="noStrike" dirty="0">
                        <a:solidFill>
                          <a:srgbClr val="000000"/>
                        </a:solidFill>
                        <a:effectLst/>
                        <a:latin typeface="Calibri"/>
                      </a:endParaRPr>
                    </a:p>
                  </a:txBody>
                  <a:tcPr marL="9525" marR="9525" marT="9525" marB="0" anchor="ct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p:nvPr>
        </p:nvSpPr>
        <p:spPr/>
        <p:txBody>
          <a:bodyPr/>
          <a:lstStyle/>
          <a:p>
            <a:r>
              <a:rPr lang="en-GB" sz="2800" smtClean="0">
                <a:solidFill>
                  <a:srgbClr val="7B9899"/>
                </a:solidFill>
              </a:rPr>
              <a:t>Features of Ghana Energy Statistics cont’d</a:t>
            </a:r>
          </a:p>
        </p:txBody>
      </p:sp>
      <p:sp>
        <p:nvSpPr>
          <p:cNvPr id="22530" name="Content Placeholder 2"/>
          <p:cNvSpPr>
            <a:spLocks noGrp="1"/>
          </p:cNvSpPr>
          <p:nvPr>
            <p:ph sz="quarter" idx="1"/>
          </p:nvPr>
        </p:nvSpPr>
        <p:spPr>
          <a:xfrm>
            <a:off x="301625" y="1527175"/>
            <a:ext cx="8504238" cy="4572000"/>
          </a:xfrm>
        </p:spPr>
        <p:txBody>
          <a:bodyPr/>
          <a:lstStyle/>
          <a:p>
            <a:pPr marL="0" indent="0">
              <a:buFont typeface="Wingdings 2" pitchFamily="18" charset="2"/>
              <a:buNone/>
            </a:pPr>
            <a:r>
              <a:rPr lang="en-GB" smtClean="0"/>
              <a:t>Electricity Generation (2000 – 2011)</a:t>
            </a:r>
          </a:p>
          <a:p>
            <a:pPr marL="0" indent="0">
              <a:buFont typeface="Wingdings 2" pitchFamily="18" charset="2"/>
              <a:buNone/>
            </a:pPr>
            <a:endParaRPr lang="en-GB" smtClean="0"/>
          </a:p>
        </p:txBody>
      </p:sp>
      <p:graphicFrame>
        <p:nvGraphicFramePr>
          <p:cNvPr id="22531" name="Chart 4"/>
          <p:cNvGraphicFramePr>
            <a:graphicFrameLocks/>
          </p:cNvGraphicFramePr>
          <p:nvPr/>
        </p:nvGraphicFramePr>
        <p:xfrm>
          <a:off x="250825" y="2057400"/>
          <a:ext cx="8642350" cy="4251325"/>
        </p:xfrm>
        <a:graphic>
          <a:graphicData uri="http://schemas.openxmlformats.org/presentationml/2006/ole">
            <p:oleObj spid="_x0000_s22531" r:id="rId3" imgW="8644877" imgH="4249280" progId="Excel.Chart.8">
              <p:embed/>
            </p:oleObj>
          </a:graphicData>
        </a:graphic>
      </p:graphicFrame>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1258</TotalTime>
  <Words>856</Words>
  <Application>Microsoft Office PowerPoint</Application>
  <PresentationFormat>On-screen Show (4:3)</PresentationFormat>
  <Paragraphs>149</Paragraphs>
  <Slides>17</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19" baseType="lpstr">
      <vt:lpstr>Civic</vt:lpstr>
      <vt:lpstr>Microsoft Office Excel Chart</vt:lpstr>
      <vt:lpstr>ENERGY STATISTICS IN GHANA  Organization, Characteristics and Challenges</vt:lpstr>
      <vt:lpstr>Presentation Outline</vt:lpstr>
      <vt:lpstr>Introduction</vt:lpstr>
      <vt:lpstr>What statistics do we collect?</vt:lpstr>
      <vt:lpstr>Organization of Energy Statistics in Ghana</vt:lpstr>
      <vt:lpstr>Organization of Energy Statistics in Ghana cont’d Additional Survey</vt:lpstr>
      <vt:lpstr>Features of Ghana's Energy Statistics</vt:lpstr>
      <vt:lpstr>Features of Ghana Energy Statistics</vt:lpstr>
      <vt:lpstr>Features of Ghana Energy Statistics cont’d</vt:lpstr>
      <vt:lpstr>Features of Ghana Energy Statistics cont’d</vt:lpstr>
      <vt:lpstr>Features of Ghana Energy Statistics cont’d</vt:lpstr>
      <vt:lpstr>Features of Ghana’s Energy Statistics’ cont’d</vt:lpstr>
      <vt:lpstr>Features of Ghana Energy Statistics cont’d</vt:lpstr>
      <vt:lpstr>Challenges to Energy Statistics</vt:lpstr>
      <vt:lpstr>Way forward</vt:lpstr>
      <vt:lpstr>Conclusion</vt:lpstr>
      <vt:lpstr>Slide 17</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ENERGY STATISTICS IN GHANA</dc:title>
  <dc:creator>SalifuA</dc:creator>
  <cp:lastModifiedBy>gravjac</cp:lastModifiedBy>
  <cp:revision>51</cp:revision>
  <dcterms:created xsi:type="dcterms:W3CDTF">2012-09-27T10:39:02Z</dcterms:created>
  <dcterms:modified xsi:type="dcterms:W3CDTF">2013-11-07T19:34:17Z</dcterms:modified>
</cp:coreProperties>
</file>